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0"/>
  </p:notesMasterIdLst>
  <p:handoutMasterIdLst>
    <p:handoutMasterId r:id="rId51"/>
  </p:handoutMasterIdLst>
  <p:sldIdLst>
    <p:sldId id="668" r:id="rId6"/>
    <p:sldId id="1058" r:id="rId7"/>
    <p:sldId id="1062" r:id="rId8"/>
    <p:sldId id="1063" r:id="rId9"/>
    <p:sldId id="1061" r:id="rId10"/>
    <p:sldId id="1065" r:id="rId11"/>
    <p:sldId id="1026" r:id="rId12"/>
    <p:sldId id="1077" r:id="rId13"/>
    <p:sldId id="1067" r:id="rId14"/>
    <p:sldId id="1068" r:id="rId15"/>
    <p:sldId id="1069" r:id="rId16"/>
    <p:sldId id="1070" r:id="rId17"/>
    <p:sldId id="1078" r:id="rId18"/>
    <p:sldId id="1028" r:id="rId19"/>
    <p:sldId id="1029" r:id="rId20"/>
    <p:sldId id="1030" r:id="rId21"/>
    <p:sldId id="1073" r:id="rId22"/>
    <p:sldId id="1031" r:id="rId23"/>
    <p:sldId id="1032" r:id="rId24"/>
    <p:sldId id="1033" r:id="rId25"/>
    <p:sldId id="1034" r:id="rId26"/>
    <p:sldId id="1035" r:id="rId27"/>
    <p:sldId id="1075" r:id="rId28"/>
    <p:sldId id="1074" r:id="rId29"/>
    <p:sldId id="1076" r:id="rId30"/>
    <p:sldId id="1036" r:id="rId31"/>
    <p:sldId id="1037" r:id="rId32"/>
    <p:sldId id="1038" r:id="rId33"/>
    <p:sldId id="1039" r:id="rId34"/>
    <p:sldId id="1040" r:id="rId35"/>
    <p:sldId id="1041" r:id="rId36"/>
    <p:sldId id="1042" r:id="rId37"/>
    <p:sldId id="1043" r:id="rId38"/>
    <p:sldId id="1044" r:id="rId39"/>
    <p:sldId id="1045" r:id="rId40"/>
    <p:sldId id="1046" r:id="rId41"/>
    <p:sldId id="1047" r:id="rId42"/>
    <p:sldId id="1048" r:id="rId43"/>
    <p:sldId id="1049" r:id="rId44"/>
    <p:sldId id="1050" r:id="rId45"/>
    <p:sldId id="1051" r:id="rId46"/>
    <p:sldId id="1052" r:id="rId47"/>
    <p:sldId id="1053" r:id="rId48"/>
    <p:sldId id="672" r:id="rId4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58"/>
            <p14:sldId id="1062"/>
            <p14:sldId id="1063"/>
            <p14:sldId id="1061"/>
            <p14:sldId id="1065"/>
            <p14:sldId id="1026"/>
            <p14:sldId id="1077"/>
            <p14:sldId id="1067"/>
            <p14:sldId id="1068"/>
            <p14:sldId id="1069"/>
            <p14:sldId id="1070"/>
            <p14:sldId id="1078"/>
            <p14:sldId id="1028"/>
            <p14:sldId id="1029"/>
            <p14:sldId id="1030"/>
            <p14:sldId id="1073"/>
            <p14:sldId id="1031"/>
            <p14:sldId id="1032"/>
            <p14:sldId id="1033"/>
            <p14:sldId id="1034"/>
            <p14:sldId id="1035"/>
            <p14:sldId id="1075"/>
            <p14:sldId id="1074"/>
            <p14:sldId id="1076"/>
            <p14:sldId id="1036"/>
            <p14:sldId id="1037"/>
            <p14:sldId id="1038"/>
            <p14:sldId id="1039"/>
            <p14:sldId id="1040"/>
            <p14:sldId id="1041"/>
            <p14:sldId id="1042"/>
            <p14:sldId id="1043"/>
            <p14:sldId id="1044"/>
            <p14:sldId id="1045"/>
            <p14:sldId id="1046"/>
            <p14:sldId id="1047"/>
            <p14:sldId id="1048"/>
            <p14:sldId id="1049"/>
            <p14:sldId id="1050"/>
            <p14:sldId id="1051"/>
            <p14:sldId id="1052"/>
            <p14:sldId id="105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8B21"/>
    <a:srgbClr val="F0F0F0"/>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6" autoAdjust="0"/>
    <p:restoredTop sz="62931" autoAdjust="0"/>
  </p:normalViewPr>
  <p:slideViewPr>
    <p:cSldViewPr snapToGrid="0">
      <p:cViewPr>
        <p:scale>
          <a:sx n="33" d="100"/>
          <a:sy n="33" d="100"/>
        </p:scale>
        <p:origin x="1508" y="1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notesMaster" Target="notesMasters/notesMaster1.xml"/><Relationship Id="rId55"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handoutMaster" Target="handoutMasters/handout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proxy server.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endParaRPr lang="en-US" dirty="0" smtClean="0"/>
          </a:p>
          <a:p>
            <a:endParaRPr lang="en-US" dirty="0" smtClean="0"/>
          </a:p>
          <a:p>
            <a:r>
              <a:rPr lang="en-US" dirty="0" smtClean="0"/>
              <a:t>This </a:t>
            </a:r>
            <a:r>
              <a:rPr lang="en-US" dirty="0" smtClean="0"/>
              <a:t>is a common </a:t>
            </a:r>
            <a:r>
              <a:rPr lang="en-US" dirty="0" smtClean="0"/>
              <a:t>method for </a:t>
            </a:r>
            <a:r>
              <a:rPr lang="en-US" dirty="0" smtClean="0"/>
              <a:t>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a:t>
            </a:r>
            <a:r>
              <a:rPr lang="en-US" dirty="0" smtClean="0"/>
              <a:t>new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t>
            </a:r>
            <a:r>
              <a:rPr lang="en-US" dirty="0" smtClean="0"/>
              <a:t>a dependency within </a:t>
            </a:r>
            <a:r>
              <a:rPr lang="en-US" dirty="0" smtClean="0"/>
              <a:t>your haproxy </a:t>
            </a:r>
            <a:r>
              <a:rPr lang="en-US" dirty="0" smtClean="0"/>
              <a:t>cookbook. Establishing this dependency informs the Chef Server that whenever you deliver this cookbook to a </a:t>
            </a:r>
            <a:r>
              <a:rPr lang="en-US" dirty="0" smtClean="0"/>
              <a:t>node, </a:t>
            </a:r>
            <a:r>
              <a:rPr lang="en-US" dirty="0" smtClean="0"/>
              <a:t>you should also deliver with it the mentioned dependent cookbooks. </a:t>
            </a:r>
            <a:endParaRPr lang="en-US" dirty="0" smtClean="0"/>
          </a:p>
          <a:p>
            <a:endParaRPr lang="en-US" dirty="0" smtClean="0"/>
          </a:p>
          <a:p>
            <a:r>
              <a:rPr lang="en-US" dirty="0" smtClean="0"/>
              <a:t>This </a:t>
            </a:r>
            <a:r>
              <a:rPr lang="en-US" dirty="0" smtClean="0"/>
              <a:t>is important because </a:t>
            </a:r>
            <a:r>
              <a:rPr lang="en-US" dirty="0" smtClean="0"/>
              <a:t>your </a:t>
            </a:r>
            <a:r>
              <a:rPr lang="en-US" dirty="0" smtClean="0"/>
              <a:t>cookbook is simply going to </a:t>
            </a:r>
            <a:r>
              <a:rPr lang="en-US" dirty="0" smtClean="0"/>
              <a:t>set up </a:t>
            </a:r>
            <a:r>
              <a:rPr lang="en-US" dirty="0" smtClean="0"/>
              <a:t>new default values and then execute the recipes defined in the original cookbook</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a:t>
            </a:r>
            <a:r>
              <a:rPr lang="en-US" baseline="0" dirty="0" smtClean="0"/>
              <a:t>you have </a:t>
            </a:r>
            <a:r>
              <a:rPr lang="en-US" baseline="0" dirty="0" smtClean="0"/>
              <a:t>the dependency on the haproxy cookbook in </a:t>
            </a:r>
            <a:r>
              <a:rPr lang="en-US" baseline="0" dirty="0" smtClean="0"/>
              <a:t>your </a:t>
            </a:r>
            <a:r>
              <a:rPr lang="en-US" baseline="0" dirty="0" smtClean="0"/>
              <a:t>wrapper </a:t>
            </a:r>
            <a:r>
              <a:rPr lang="en-US" baseline="0" dirty="0" smtClean="0"/>
              <a:t>cookbook, you </a:t>
            </a:r>
            <a:r>
              <a:rPr lang="en-US" baseline="0" dirty="0" smtClean="0"/>
              <a:t>need to learn what new default values </a:t>
            </a:r>
            <a:r>
              <a:rPr lang="en-US" baseline="0" dirty="0" smtClean="0"/>
              <a:t>you </a:t>
            </a:r>
            <a:r>
              <a:rPr lang="en-US" baseline="0" dirty="0" smtClean="0"/>
              <a:t>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a:t>
            </a:r>
            <a:r>
              <a:rPr lang="en-US" dirty="0" smtClean="0"/>
              <a:t>there </a:t>
            </a:r>
            <a:r>
              <a:rPr lang="en-US" dirty="0" smtClean="0"/>
              <a:t>are two different services running on the localhost at port 4000 and port 4001. The haproxy process will relay messages to itself to those two ports. </a:t>
            </a:r>
            <a:endParaRPr lang="en-US" dirty="0" smtClean="0"/>
          </a:p>
          <a:p>
            <a:endParaRPr lang="en-US" dirty="0" smtClean="0"/>
          </a:p>
          <a:p>
            <a:r>
              <a:rPr lang="en-US" dirty="0" smtClean="0"/>
              <a:t>That </a:t>
            </a:r>
            <a:r>
              <a:rPr lang="en-US" dirty="0" smtClean="0"/>
              <a:t>is not our configuration. </a:t>
            </a:r>
            <a:r>
              <a:rPr lang="en-US" dirty="0" smtClean="0"/>
              <a:t>First, </a:t>
            </a:r>
            <a:r>
              <a:rPr lang="en-US" dirty="0" smtClean="0"/>
              <a:t>we currently only have one system </a:t>
            </a:r>
            <a:r>
              <a:rPr lang="en-US" dirty="0" smtClean="0"/>
              <a:t>that we </a:t>
            </a:r>
            <a:r>
              <a:rPr lang="en-US" dirty="0" smtClean="0"/>
              <a:t>want to route traffic </a:t>
            </a:r>
            <a:r>
              <a:rPr lang="en-US" dirty="0" smtClean="0"/>
              <a:t>to. Second, </a:t>
            </a:r>
            <a:r>
              <a:rPr lang="en-US" dirty="0" smtClean="0"/>
              <a:t>we want to have the traffic routed not to localhost but instead to our webserver,</a:t>
            </a:r>
            <a:r>
              <a:rPr lang="en-US" baseline="0" dirty="0" smtClean="0"/>
              <a:t> node1, </a:t>
            </a:r>
            <a:r>
              <a:rPr lang="en-US" baseline="0" dirty="0" smtClean="0"/>
              <a:t>which </a:t>
            </a:r>
            <a:r>
              <a:rPr lang="en-US" dirty="0" smtClean="0"/>
              <a:t>will have</a:t>
            </a:r>
            <a:r>
              <a:rPr lang="en-US" baseline="0" dirty="0" smtClean="0"/>
              <a:t> </a:t>
            </a:r>
            <a:r>
              <a:rPr lang="en-US" dirty="0" smtClean="0"/>
              <a:t>a completely different hostname and </a:t>
            </a:r>
            <a:r>
              <a:rPr lang="en-US" dirty="0" smtClean="0"/>
              <a:t>IP</a:t>
            </a:r>
            <a:r>
              <a:rPr lang="en-US" baseline="0" dirty="0" smtClean="0"/>
              <a:t> </a:t>
            </a:r>
            <a:r>
              <a:rPr lang="en-US" dirty="0" smtClean="0"/>
              <a:t>address</a:t>
            </a:r>
            <a:r>
              <a:rPr lang="en-US"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a:t>
            </a:r>
            <a:r>
              <a:rPr lang="en-US" baseline="0" dirty="0" smtClean="0"/>
              <a:t>you </a:t>
            </a:r>
            <a:r>
              <a:rPr lang="en-US" baseline="0" dirty="0" smtClean="0"/>
              <a:t>need to capture </a:t>
            </a:r>
            <a:r>
              <a:rPr lang="en-US" baseline="0" dirty="0" smtClean="0"/>
              <a:t>the node's </a:t>
            </a:r>
            <a:r>
              <a:rPr lang="en-US" baseline="0" dirty="0" smtClean="0"/>
              <a:t>public </a:t>
            </a:r>
            <a:r>
              <a:rPr lang="en-US" baseline="0" dirty="0" smtClean="0"/>
              <a:t>host name </a:t>
            </a:r>
            <a:r>
              <a:rPr lang="en-US" baseline="0" dirty="0" smtClean="0"/>
              <a:t>and public </a:t>
            </a:r>
            <a:r>
              <a:rPr lang="en-US" baseline="0" dirty="0" smtClean="0"/>
              <a:t>IP address</a:t>
            </a:r>
            <a:r>
              <a:rPr lang="en-US" baseline="0" dirty="0" smtClean="0"/>
              <a:t>.</a:t>
            </a:r>
            <a:endParaRPr lang="en-US" dirty="0" smtClean="0"/>
          </a:p>
          <a:p>
            <a:endParaRPr lang="en-US" dirty="0" smtClean="0"/>
          </a:p>
          <a:p>
            <a:r>
              <a:rPr lang="en-US" dirty="0" smtClean="0"/>
              <a:t>The 'knife</a:t>
            </a:r>
            <a:r>
              <a:rPr lang="en-US" baseline="0" dirty="0" smtClean="0"/>
              <a:t> </a:t>
            </a:r>
            <a:r>
              <a:rPr lang="en-US" baseline="0" dirty="0" smtClean="0"/>
              <a:t>node </a:t>
            </a:r>
            <a:r>
              <a:rPr lang="en-US" baseline="0" dirty="0" smtClean="0"/>
              <a:t>show' </a:t>
            </a:r>
            <a:r>
              <a:rPr lang="en-US" baseline="0" dirty="0" smtClean="0"/>
              <a:t>command will display </a:t>
            </a:r>
            <a:r>
              <a:rPr lang="en-US" baseline="0" dirty="0" smtClean="0"/>
              <a:t>information </a:t>
            </a:r>
            <a:r>
              <a:rPr lang="en-US" baseline="0" dirty="0" smtClean="0"/>
              <a:t>about the node. </a:t>
            </a:r>
            <a:r>
              <a:rPr lang="en-US" baseline="0" dirty="0" smtClean="0"/>
              <a:t>You </a:t>
            </a:r>
            <a:r>
              <a:rPr lang="en-US" baseline="0" dirty="0" smtClean="0"/>
              <a:t>can ask to see a specific attribute on a node with the </a:t>
            </a:r>
            <a:r>
              <a:rPr lang="en-US" baseline="0" dirty="0" smtClean="0"/>
              <a:t>–a </a:t>
            </a:r>
            <a:r>
              <a:rPr lang="en-US" baseline="0" dirty="0" smtClean="0"/>
              <a:t>flag </a:t>
            </a:r>
            <a:r>
              <a:rPr lang="en-US" baseline="0" dirty="0" smtClean="0"/>
              <a:t>or the --attribute </a:t>
            </a:r>
            <a:r>
              <a:rPr lang="en-US" baseline="0" dirty="0" smtClean="0"/>
              <a:t>flag</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a:t>
            </a:r>
            <a:r>
              <a:rPr lang="en-US" baseline="0" dirty="0" smtClean="0"/>
              <a:t>can display the </a:t>
            </a:r>
            <a:r>
              <a:rPr lang="en-US" baseline="0" dirty="0" smtClean="0"/>
              <a:t>IP address </a:t>
            </a:r>
            <a:r>
              <a:rPr lang="en-US" baseline="0" dirty="0" smtClean="0"/>
              <a:t>of </a:t>
            </a:r>
            <a:r>
              <a:rPr lang="en-US" baseline="0" dirty="0" smtClean="0"/>
              <a:t>node1 </a:t>
            </a:r>
            <a:r>
              <a:rPr lang="en-US" baseline="0" dirty="0" smtClean="0"/>
              <a:t>with </a:t>
            </a:r>
            <a:r>
              <a:rPr lang="en-US" baseline="0" dirty="0" smtClean="0"/>
              <a:t>the '-a' </a:t>
            </a:r>
            <a:r>
              <a:rPr lang="en-US" baseline="0" dirty="0" smtClean="0"/>
              <a:t>flag and specifying the attribute 'ipaddress'.</a:t>
            </a:r>
          </a:p>
          <a:p>
            <a:endParaRPr lang="en-US" baseline="0" dirty="0" smtClean="0"/>
          </a:p>
          <a:p>
            <a:r>
              <a:rPr lang="en-US" dirty="0" smtClean="0"/>
              <a:t>However, </a:t>
            </a:r>
            <a:r>
              <a:rPr lang="en-US" dirty="0" smtClean="0"/>
              <a:t>with cloud providers that generate machines for </a:t>
            </a:r>
            <a:r>
              <a:rPr lang="en-US" dirty="0" smtClean="0"/>
              <a:t>you and </a:t>
            </a:r>
            <a:r>
              <a:rPr lang="en-US" dirty="0" smtClean="0"/>
              <a:t>assign internal IP </a:t>
            </a:r>
            <a:r>
              <a:rPr lang="en-US" dirty="0" smtClean="0"/>
              <a:t>addresses, </a:t>
            </a:r>
            <a:r>
              <a:rPr lang="en-US" dirty="0" smtClean="0"/>
              <a:t>those values may not work properly. So </a:t>
            </a:r>
            <a:r>
              <a:rPr lang="en-US" dirty="0" smtClean="0"/>
              <a:t>instead, </a:t>
            </a:r>
            <a:r>
              <a:rPr lang="en-US" dirty="0" smtClean="0"/>
              <a:t>you may need to ask the node for a different set of attributes.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a:t>
            </a:r>
            <a:r>
              <a:rPr lang="en-US" baseline="0" dirty="0" smtClean="0"/>
              <a:t>that we are using Amazon as a cloud provider for our instances. These instances are displaying the internal </a:t>
            </a:r>
            <a:r>
              <a:rPr lang="en-US" baseline="0" dirty="0" smtClean="0"/>
              <a:t>IP address </a:t>
            </a:r>
            <a:r>
              <a:rPr lang="en-US" baseline="0" dirty="0" smtClean="0"/>
              <a:t>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a:t>
            </a:r>
            <a:r>
              <a:rPr lang="en-US" baseline="0" dirty="0" smtClean="0"/>
              <a:t>you use 'knife </a:t>
            </a:r>
            <a:r>
              <a:rPr lang="en-US" baseline="0" dirty="0" smtClean="0"/>
              <a:t>node </a:t>
            </a:r>
            <a:r>
              <a:rPr lang="en-US" baseline="0" dirty="0" smtClean="0"/>
              <a:t>show' </a:t>
            </a:r>
            <a:r>
              <a:rPr lang="en-US" baseline="0" dirty="0" smtClean="0"/>
              <a:t>to display the 'cloud' attribute for </a:t>
            </a:r>
            <a:r>
              <a:rPr lang="en-US" baseline="0" dirty="0" smtClean="0"/>
              <a:t>node1, you will see </a:t>
            </a:r>
            <a:r>
              <a:rPr lang="en-US" baseline="0" dirty="0" smtClean="0"/>
              <a:t>the local, private, and public connection information.</a:t>
            </a:r>
          </a:p>
          <a:p>
            <a:endParaRPr lang="en-US" baseline="0" dirty="0" smtClean="0"/>
          </a:p>
          <a:p>
            <a:r>
              <a:rPr lang="en-US" baseline="0" dirty="0" smtClean="0"/>
              <a:t>Capture </a:t>
            </a:r>
            <a:r>
              <a:rPr lang="en-US" baseline="0" dirty="0" smtClean="0"/>
              <a:t>and write down the </a:t>
            </a:r>
            <a:r>
              <a:rPr lang="en-US" baseline="0" dirty="0" smtClean="0"/>
              <a:t>public hostname and the public ipv4 address of node1. </a:t>
            </a:r>
            <a:r>
              <a:rPr lang="en-US" baseline="0" dirty="0" smtClean="0"/>
              <a:t>You </a:t>
            </a:r>
            <a:r>
              <a:rPr lang="en-US" baseline="0" dirty="0" smtClean="0"/>
              <a:t>will need this in the recipe </a:t>
            </a:r>
            <a:r>
              <a:rPr lang="en-US" baseline="0" dirty="0" smtClean="0"/>
              <a:t>you are </a:t>
            </a:r>
            <a:r>
              <a:rPr lang="en-US" baseline="0" dirty="0" smtClean="0"/>
              <a:t>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a:t>
            </a:r>
            <a:r>
              <a:rPr lang="en-US" dirty="0" smtClean="0"/>
              <a:t>you will </a:t>
            </a:r>
            <a:r>
              <a:rPr lang="en-US" dirty="0" smtClean="0"/>
              <a:t>use the include_recipe method to specify the fully-qualified name of the cookbook and recipe that </a:t>
            </a:r>
            <a:r>
              <a:rPr lang="en-US" dirty="0" smtClean="0"/>
              <a:t>you want </a:t>
            </a:r>
            <a:r>
              <a:rPr lang="en-US" dirty="0" smtClean="0"/>
              <a:t>to execute. In this </a:t>
            </a:r>
            <a:r>
              <a:rPr lang="en-US" dirty="0" smtClean="0"/>
              <a:t>case, </a:t>
            </a:r>
            <a:r>
              <a:rPr lang="en-US" dirty="0" smtClean="0"/>
              <a:t>when </a:t>
            </a:r>
            <a:r>
              <a:rPr lang="en-US" dirty="0" smtClean="0"/>
              <a:t>you run your </a:t>
            </a:r>
            <a:r>
              <a:rPr lang="en-US" dirty="0" smtClean="0"/>
              <a:t>wrapped cookbooks </a:t>
            </a:r>
            <a:r>
              <a:rPr lang="en-US" dirty="0" smtClean="0"/>
              <a:t>recipe,</a:t>
            </a:r>
            <a:r>
              <a:rPr lang="en-US" baseline="0" dirty="0" smtClean="0"/>
              <a:t> you'll </a:t>
            </a:r>
            <a:r>
              <a:rPr lang="en-US" dirty="0" smtClean="0"/>
              <a:t>want </a:t>
            </a:r>
            <a:r>
              <a:rPr lang="en-US" dirty="0" smtClean="0"/>
              <a:t>it to run the original </a:t>
            </a:r>
            <a:r>
              <a:rPr lang="en-US" dirty="0" smtClean="0"/>
              <a:t>cookbook's </a:t>
            </a:r>
            <a:r>
              <a:rPr lang="en-US" dirty="0" smtClean="0"/>
              <a:t>default recipe. </a:t>
            </a:r>
            <a:endParaRPr lang="en-US" dirty="0" smtClean="0"/>
          </a:p>
          <a:p>
            <a:endParaRPr lang="en-US" dirty="0" smtClean="0"/>
          </a:p>
          <a:p>
            <a:r>
              <a:rPr lang="en-US" dirty="0" smtClean="0"/>
              <a:t>You </a:t>
            </a:r>
            <a:r>
              <a:rPr lang="en-US" dirty="0" smtClean="0"/>
              <a:t>could define new recipes from within this cookbook for every recipe that </a:t>
            </a:r>
            <a:r>
              <a:rPr lang="en-US" dirty="0" smtClean="0"/>
              <a:t>you want </a:t>
            </a:r>
            <a:r>
              <a:rPr lang="en-US" dirty="0" smtClean="0"/>
              <a:t>to support in </a:t>
            </a:r>
            <a:r>
              <a:rPr lang="en-US" dirty="0" smtClean="0"/>
              <a:t>your </a:t>
            </a:r>
            <a:r>
              <a:rPr lang="en-US" dirty="0" smtClean="0"/>
              <a:t>wrapper cookbook. Here we are only interested in the resources configured in the default recipe</a:t>
            </a:r>
            <a:r>
              <a:rPr lang="en-US" baseline="0" dirty="0" smtClean="0"/>
              <a:t> of the haproxy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a:t>
            </a:r>
            <a:r>
              <a:rPr lang="en-US" dirty="0" smtClean="0"/>
              <a:t>changing </a:t>
            </a:r>
            <a:r>
              <a:rPr lang="en-US" dirty="0" smtClean="0"/>
              <a:t>anything any </a:t>
            </a:r>
            <a:r>
              <a:rPr lang="en-US" dirty="0" smtClean="0"/>
              <a:t>further, using </a:t>
            </a:r>
            <a:r>
              <a:rPr lang="en-US" dirty="0" smtClean="0"/>
              <a:t>this cookbook will simply execute the original </a:t>
            </a:r>
            <a:r>
              <a:rPr lang="en-US" dirty="0" smtClean="0"/>
              <a:t>cookbooks' </a:t>
            </a:r>
            <a:r>
              <a:rPr lang="en-US" dirty="0" smtClean="0"/>
              <a:t>recipe with all the same default values. Before </a:t>
            </a:r>
            <a:r>
              <a:rPr lang="en-US" dirty="0" smtClean="0"/>
              <a:t>you execute </a:t>
            </a:r>
            <a:r>
              <a:rPr lang="en-US" dirty="0" smtClean="0"/>
              <a:t>that </a:t>
            </a:r>
            <a:r>
              <a:rPr lang="en-US" dirty="0" smtClean="0"/>
              <a:t>recipe,</a:t>
            </a:r>
            <a:r>
              <a:rPr lang="en-US" baseline="0" dirty="0" smtClean="0"/>
              <a:t> you'll need</a:t>
            </a:r>
            <a:r>
              <a:rPr lang="en-US" dirty="0" smtClean="0"/>
              <a:t> </a:t>
            </a:r>
            <a:r>
              <a:rPr lang="en-US" dirty="0" smtClean="0"/>
              <a:t>to override the default values with </a:t>
            </a:r>
            <a:r>
              <a:rPr lang="en-US" dirty="0" smtClean="0"/>
              <a:t>your </a:t>
            </a:r>
            <a:r>
              <a:rPr lang="en-US" dirty="0" smtClean="0"/>
              <a:t>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a:t>
            </a:r>
            <a:r>
              <a:rPr lang="en-US" dirty="0" smtClean="0"/>
              <a:t>the original default values into </a:t>
            </a:r>
            <a:r>
              <a:rPr lang="en-US" dirty="0" smtClean="0"/>
              <a:t>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a:t>
            </a:r>
            <a:r>
              <a:rPr lang="en-US" dirty="0" smtClean="0"/>
              <a:t>one of the entries within</a:t>
            </a:r>
            <a:r>
              <a:rPr lang="en-US" baseline="0" dirty="0" smtClean="0"/>
              <a:t> the members array (shown in red)</a:t>
            </a:r>
            <a:r>
              <a:rPr lang="en-US" dirty="0" smtClean="0"/>
              <a:t>. </a:t>
            </a:r>
            <a:endParaRPr lang="en-US" dirty="0" smtClean="0"/>
          </a:p>
          <a:p>
            <a:endParaRPr lang="en-US" dirty="0" smtClean="0"/>
          </a:p>
          <a:p>
            <a:r>
              <a:rPr lang="en-US" dirty="0" smtClean="0"/>
              <a:t>Then update </a:t>
            </a:r>
            <a:r>
              <a:rPr lang="en-US" dirty="0" smtClean="0"/>
              <a:t>the information about one of the members 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endParaRPr lang="en-US" baseline="0" dirty="0" smtClean="0"/>
          </a:p>
          <a:p>
            <a:endParaRPr lang="en-US" baseline="0" dirty="0" smtClean="0"/>
          </a:p>
          <a:p>
            <a:r>
              <a:rPr lang="en-US" baseline="0" dirty="0" smtClean="0"/>
              <a:t>Save </a:t>
            </a:r>
            <a:r>
              <a:rPr lang="en-US" baseline="0" dirty="0" smtClean="0"/>
              <a:t>your recipe </a:t>
            </a:r>
            <a:r>
              <a:rPr lang="en-US" dirty="0" smtClean="0"/>
              <a:t>file</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a:t>
            </a:r>
            <a:r>
              <a:rPr lang="en-US" dirty="0" smtClean="0"/>
              <a:t>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t>
            </a:r>
            <a:r>
              <a:rPr lang="en-US" dirty="0" smtClean="0"/>
              <a:t>a </a:t>
            </a:r>
            <a:r>
              <a:rPr lang="en-US" dirty="0" smtClean="0"/>
              <a:t>lab exercise,  </a:t>
            </a:r>
            <a:r>
              <a:rPr lang="en-US" dirty="0" smtClean="0"/>
              <a:t>upload the cookbook to the Chef </a:t>
            </a:r>
            <a:r>
              <a:rPr lang="en-US" dirty="0" smtClean="0"/>
              <a:t>Server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review that lab process</a:t>
            </a:r>
            <a:r>
              <a:rPr lang="en-US" dirty="0" smtClean="0"/>
              <a:t>.</a:t>
            </a:r>
          </a:p>
          <a:p>
            <a:endParaRPr lang="en-US" dirty="0" smtClean="0"/>
          </a:p>
          <a:p>
            <a:r>
              <a:rPr lang="en-US" dirty="0" smtClean="0"/>
              <a:t>You change </a:t>
            </a:r>
            <a:r>
              <a:rPr lang="en-US" dirty="0" smtClean="0"/>
              <a:t>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a:t>
            </a:r>
            <a:r>
              <a:rPr lang="en-US" dirty="0" smtClean="0"/>
              <a:t>to upload </a:t>
            </a:r>
            <a:r>
              <a:rPr lang="en-US" dirty="0" smtClean="0"/>
              <a:t>our </a:t>
            </a:r>
            <a:r>
              <a:rPr lang="en-US" dirty="0" smtClean="0"/>
              <a:t>cookbooks. This is where Berkshelf really shines as a tool. </a:t>
            </a:r>
          </a:p>
          <a:p>
            <a:endParaRPr lang="en-US" dirty="0" smtClean="0"/>
          </a:p>
          <a:p>
            <a:r>
              <a:rPr lang="en-US" dirty="0" smtClean="0"/>
              <a:t>Run the command "berks install". </a:t>
            </a:r>
          </a:p>
          <a:p>
            <a:endParaRPr lang="en-US" dirty="0" smtClean="0"/>
          </a:p>
          <a:p>
            <a:r>
              <a:rPr lang="en-US" dirty="0" smtClean="0"/>
              <a:t>When </a:t>
            </a:r>
            <a:r>
              <a:rPr lang="en-US" dirty="0" smtClean="0"/>
              <a:t>you run </a:t>
            </a:r>
            <a:r>
              <a:rPr lang="en-US" dirty="0" smtClean="0"/>
              <a:t>this command for a cookbook that has a </a:t>
            </a:r>
            <a:r>
              <a:rPr lang="en-US" dirty="0" smtClean="0"/>
              <a:t>dependency, you'll see </a:t>
            </a:r>
            <a:r>
              <a:rPr lang="en-US" dirty="0" smtClean="0"/>
              <a:t>that Berkshelf will download the haproxy cookbook and its dependencies as well. The haproxy cookbook is dependent on the build-essential cookbook and the cpu cookbook. If any of those cookbooks had </a:t>
            </a:r>
            <a:r>
              <a:rPr lang="en-US" dirty="0" smtClean="0"/>
              <a:t>dependencies, </a:t>
            </a:r>
            <a:r>
              <a:rPr lang="en-US" dirty="0" smtClean="0"/>
              <a:t>berkshelf would find those and download them as well.</a:t>
            </a:r>
          </a:p>
          <a:p>
            <a:endParaRPr lang="en-US" dirty="0" smtClean="0"/>
          </a:p>
          <a:p>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a:t>
            </a:r>
            <a:r>
              <a:rPr lang="en-US" dirty="0" smtClean="0"/>
              <a:t>cookbooks, </a:t>
            </a:r>
            <a:r>
              <a:rPr lang="en-US" dirty="0" smtClean="0"/>
              <a:t>we </a:t>
            </a:r>
            <a:r>
              <a:rPr lang="en-US" dirty="0" smtClean="0"/>
              <a:t>used 'berks upload' </a:t>
            </a:r>
            <a:r>
              <a:rPr lang="en-US" dirty="0" smtClean="0"/>
              <a:t>to send the cookbook and all its dependencies to the Chef Server. This is again an easier method to manage dependencies </a:t>
            </a:r>
            <a:r>
              <a:rPr lang="en-US" dirty="0" smtClean="0"/>
              <a:t>instead of manually </a:t>
            </a:r>
            <a:r>
              <a:rPr lang="en-US" dirty="0" smtClean="0"/>
              <a:t>identifying the dependencies and then uploading each </a:t>
            </a:r>
            <a:r>
              <a:rPr lang="en-US" dirty="0" smtClean="0"/>
              <a:t>single </a:t>
            </a:r>
            <a:r>
              <a:rPr lang="en-US" dirty="0" smtClean="0"/>
              <a:t>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a:t>
            </a:r>
            <a:r>
              <a:rPr lang="en-US" dirty="0" smtClean="0"/>
              <a:t>complete</a:t>
            </a:r>
            <a:r>
              <a:rPr lang="en-US" baseline="0" dirty="0" smtClean="0"/>
              <a:t> you </a:t>
            </a:r>
            <a:r>
              <a:rPr lang="en-US" dirty="0" smtClean="0"/>
              <a:t>can </a:t>
            </a:r>
            <a:r>
              <a:rPr lang="en-US" dirty="0" smtClean="0"/>
              <a:t>verify that </a:t>
            </a:r>
            <a:r>
              <a:rPr lang="en-US" dirty="0" smtClean="0"/>
              <a:t>you've uploaded your </a:t>
            </a:r>
            <a:r>
              <a:rPr lang="en-US" dirty="0" smtClean="0"/>
              <a:t>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proxy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a:t>
            </a:r>
            <a:r>
              <a:rPr lang="en-US" dirty="0" smtClean="0"/>
              <a:t>this </a:t>
            </a:r>
            <a:r>
              <a:rPr lang="en-US" dirty="0" smtClean="0"/>
              <a:t>node</a:t>
            </a:r>
            <a:r>
              <a:rPr lang="en-US" baseline="0" dirty="0" smtClean="0"/>
              <a:t> the </a:t>
            </a:r>
            <a:r>
              <a:rPr lang="en-US" dirty="0" smtClean="0"/>
              <a:t>same </a:t>
            </a:r>
            <a:r>
              <a:rPr lang="en-US" dirty="0" smtClean="0"/>
              <a:t>as you did </a:t>
            </a:r>
            <a:r>
              <a:rPr lang="en-US" dirty="0" smtClean="0"/>
              <a:t>before</a:t>
            </a:r>
            <a:r>
              <a:rPr lang="en-US" baseline="0" dirty="0" smtClean="0"/>
              <a:t> </a:t>
            </a:r>
            <a:r>
              <a:rPr lang="en-US" dirty="0" smtClean="0"/>
              <a:t>but </a:t>
            </a:r>
            <a:r>
              <a:rPr lang="en-US" dirty="0" smtClean="0"/>
              <a:t>this time define the run list to converge the myhaproxy's default recipe. </a:t>
            </a:r>
            <a:endParaRPr lang="en-US" dirty="0" smtClean="0"/>
          </a:p>
          <a:p>
            <a:endParaRPr lang="en-US" dirty="0" smtClean="0"/>
          </a:p>
          <a:p>
            <a:r>
              <a:rPr lang="en-US" dirty="0" smtClean="0"/>
              <a:t>After </a:t>
            </a:r>
            <a:r>
              <a:rPr lang="en-US" dirty="0" smtClean="0"/>
              <a:t>setting that </a:t>
            </a:r>
            <a:r>
              <a:rPr lang="en-US" dirty="0" smtClean="0"/>
              <a:t>value, SSH </a:t>
            </a:r>
            <a:r>
              <a:rPr lang="en-US" dirty="0" smtClean="0"/>
              <a:t>into that node with the provided user name and password. </a:t>
            </a:r>
            <a:endParaRPr lang="en-US" dirty="0" smtClean="0"/>
          </a:p>
          <a:p>
            <a:endParaRPr lang="en-US" dirty="0" smtClean="0"/>
          </a:p>
          <a:p>
            <a:r>
              <a:rPr lang="en-US" dirty="0" smtClean="0"/>
              <a:t>Then run 'sudo chef-client' </a:t>
            </a:r>
            <a:r>
              <a:rPr lang="en-US" dirty="0" smtClean="0"/>
              <a:t>to apply the recipes </a:t>
            </a:r>
            <a:r>
              <a:rPr lang="en-US" dirty="0" smtClean="0"/>
              <a:t>defined </a:t>
            </a:r>
            <a:r>
              <a:rPr lang="en-US" dirty="0" smtClean="0"/>
              <a:t>in this node's run </a:t>
            </a:r>
            <a:r>
              <a:rPr lang="en-US" dirty="0" smtClean="0"/>
              <a:t>list.</a:t>
            </a:r>
          </a:p>
          <a:p>
            <a:endParaRPr lang="en-US" dirty="0" smtClean="0"/>
          </a:p>
          <a:p>
            <a:r>
              <a:rPr lang="en-US" dirty="0" smtClean="0"/>
              <a:t>Then </a:t>
            </a:r>
            <a:r>
              <a:rPr lang="en-US" dirty="0" smtClean="0"/>
              <a:t>verify that </a:t>
            </a:r>
            <a:r>
              <a:rPr lang="en-US" dirty="0" smtClean="0"/>
              <a:t>your </a:t>
            </a:r>
            <a:r>
              <a:rPr lang="en-US" dirty="0" smtClean="0"/>
              <a:t>new node's default website is </a:t>
            </a:r>
            <a:r>
              <a:rPr lang="en-US" dirty="0" smtClean="0"/>
              <a:t>properly </a:t>
            </a:r>
            <a:r>
              <a:rPr lang="en-US" dirty="0" smtClean="0"/>
              <a:t>redirecting traffic to the original web node </a:t>
            </a:r>
            <a:r>
              <a:rPr lang="en-US" dirty="0" smtClean="0"/>
              <a:t>you </a:t>
            </a:r>
            <a:r>
              <a:rPr lang="en-US" dirty="0" smtClean="0"/>
              <a:t>previously set up.</a:t>
            </a:r>
          </a:p>
          <a:p>
            <a:endParaRPr lang="en-US" dirty="0" smtClean="0"/>
          </a:p>
          <a:p>
            <a:r>
              <a:rPr lang="en-US" dirty="0" smtClean="0"/>
              <a:t>Take some time to complete </a:t>
            </a:r>
            <a:r>
              <a:rPr lang="en-US" dirty="0" smtClean="0"/>
              <a:t>this </a:t>
            </a:r>
            <a:r>
              <a:rPr lang="en-US" dirty="0" smtClean="0"/>
              <a:t>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a:t>
            </a:r>
            <a:r>
              <a:rPr lang="en-US" dirty="0" smtClean="0"/>
              <a:t>you</a:t>
            </a:r>
            <a:r>
              <a:rPr lang="en-US" baseline="0" dirty="0" smtClean="0"/>
              <a:t> </a:t>
            </a:r>
            <a:r>
              <a:rPr lang="en-US" dirty="0" smtClean="0"/>
              <a:t>bootstrap </a:t>
            </a:r>
            <a:r>
              <a:rPr lang="en-US" dirty="0" smtClean="0"/>
              <a:t>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a:t>
            </a:r>
            <a:r>
              <a:rPr lang="en-US" dirty="0" smtClean="0"/>
              <a:t>bootstrapped, validate </a:t>
            </a:r>
            <a:r>
              <a:rPr lang="en-US" dirty="0" smtClean="0"/>
              <a:t>that it </a:t>
            </a:r>
            <a:r>
              <a:rPr lang="en-US" dirty="0" smtClean="0"/>
              <a:t>was added </a:t>
            </a:r>
            <a:r>
              <a:rPr lang="en-US" dirty="0" smtClean="0"/>
              <a:t>correctly to the organization.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t>
            </a:r>
            <a:r>
              <a:rPr lang="en-US" dirty="0" smtClean="0"/>
              <a:t>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a:t>
            </a:r>
            <a:r>
              <a:rPr lang="en-US" dirty="0" smtClean="0"/>
              <a:t>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a:t>
            </a:r>
            <a:r>
              <a:rPr lang="en-US" dirty="0" smtClean="0"/>
              <a:t>you to login to that remote node and run </a:t>
            </a:r>
            <a:r>
              <a:rPr lang="en-US" dirty="0" smtClean="0"/>
              <a:t>'sudo chef-client' </a:t>
            </a:r>
            <a:r>
              <a:rPr lang="en-US" dirty="0" smtClean="0"/>
              <a:t>to apply the new run list defined for that node. This does in fact work but considering that we may need to execute this command for this node and many future nodes, it seems like a lot of windows and commands that we would </a:t>
            </a:r>
            <a:r>
              <a:rPr lang="en-US" dirty="0" smtClean="0"/>
              <a:t>need to </a:t>
            </a:r>
            <a:r>
              <a:rPr lang="en-US" dirty="0" smtClean="0"/>
              <a:t>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a:t>
            </a:r>
            <a:r>
              <a:rPr lang="en-US" dirty="0" smtClean="0"/>
              <a:t>'knife' </a:t>
            </a:r>
            <a:r>
              <a:rPr lang="en-US" dirty="0" smtClean="0"/>
              <a:t>command provides a subcommand named 'ssh' that allows us to execute a command across multiple nodes that match a specified search criteria. There are a lot of options for defining the search criteria that we will continue to explore. The most important criteria in this instance is star-colon-star. This means that we want to issue a command to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proxy server.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a:t>
            </a:r>
            <a:r>
              <a:rPr lang="en-US" dirty="0" smtClean="0"/>
              <a:t>you want </a:t>
            </a:r>
            <a:r>
              <a:rPr lang="en-US" dirty="0" smtClean="0"/>
              <a:t>to execute a "sudo chef-client" run for all of </a:t>
            </a:r>
            <a:r>
              <a:rPr lang="en-US" dirty="0" smtClean="0"/>
              <a:t>your</a:t>
            </a:r>
            <a:r>
              <a:rPr lang="en-US" baseline="0" dirty="0" smtClean="0"/>
              <a:t> </a:t>
            </a:r>
            <a:r>
              <a:rPr lang="en-US" dirty="0" smtClean="0"/>
              <a:t>nodes,  you should </a:t>
            </a:r>
            <a:r>
              <a:rPr lang="en-US" dirty="0" smtClean="0"/>
              <a:t>write out the following </a:t>
            </a:r>
            <a:r>
              <a:rPr lang="en-US" dirty="0" smtClean="0"/>
              <a:t>command:</a:t>
            </a:r>
            <a:r>
              <a:rPr lang="en-US" baseline="0" dirty="0" smtClean="0"/>
              <a:t> </a:t>
            </a:r>
            <a:r>
              <a:rPr lang="en-US" dirty="0" smtClean="0"/>
              <a:t> </a:t>
            </a:r>
            <a:br>
              <a:rPr lang="en-US" dirty="0" smtClean="0"/>
            </a:br>
            <a:r>
              <a:rPr lang="en-US" dirty="0" smtClean="0"/>
              <a:t/>
            </a:r>
            <a:br>
              <a:rPr lang="en-US" dirty="0" smtClean="0"/>
            </a:br>
            <a:r>
              <a:rPr lang="en-US" dirty="0" smtClean="0"/>
              <a:t>knife ssh "*:*" -x USERNAME -P PASSWORD "sudo chef-client"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You would</a:t>
            </a:r>
            <a:r>
              <a:rPr lang="en-US" baseline="0" dirty="0" smtClean="0"/>
              <a:t> </a:t>
            </a:r>
            <a:r>
              <a:rPr lang="en-US" dirty="0" smtClean="0"/>
              <a:t>need </a:t>
            </a:r>
            <a:r>
              <a:rPr lang="en-US" dirty="0" smtClean="0"/>
              <a:t>to provide the user name to </a:t>
            </a:r>
            <a:r>
              <a:rPr lang="en-US" dirty="0" smtClean="0"/>
              <a:t>log into </a:t>
            </a:r>
            <a:r>
              <a:rPr lang="en-US" dirty="0" smtClean="0"/>
              <a:t>the system, the password for that system, and then finally the command to execute.</a:t>
            </a:r>
          </a:p>
          <a:p>
            <a:endParaRPr lang="en-US" dirty="0" smtClean="0"/>
          </a:p>
          <a:p>
            <a:r>
              <a:rPr lang="en-US" dirty="0" smtClean="0"/>
              <a:t>In this way, you could easily </a:t>
            </a:r>
            <a:r>
              <a:rPr lang="en-US" dirty="0" smtClean="0"/>
              <a:t>ask </a:t>
            </a:r>
            <a:r>
              <a:rPr lang="en-US" dirty="0" smtClean="0"/>
              <a:t>your </a:t>
            </a:r>
            <a:r>
              <a:rPr lang="en-US" dirty="0" smtClean="0"/>
              <a:t>nodes to update from </a:t>
            </a:r>
            <a:r>
              <a:rPr lang="en-US" dirty="0" smtClean="0"/>
              <a:t>your </a:t>
            </a:r>
            <a:r>
              <a:rPr lang="en-US" dirty="0" smtClean="0"/>
              <a:t>current workstation as long as they all have the same login credentials. For more </a:t>
            </a:r>
            <a:r>
              <a:rPr lang="en-US" dirty="0" smtClean="0"/>
              <a:t>security,</a:t>
            </a:r>
            <a:r>
              <a:rPr lang="en-US" baseline="0" dirty="0" smtClean="0"/>
              <a:t> you sh</a:t>
            </a:r>
            <a:r>
              <a:rPr lang="en-US" dirty="0" smtClean="0"/>
              <a:t>ould </a:t>
            </a:r>
            <a:r>
              <a:rPr lang="en-US" dirty="0" smtClean="0"/>
              <a:t>likely use SSH keys and </a:t>
            </a:r>
            <a:r>
              <a:rPr lang="en-US" dirty="0" smtClean="0"/>
              <a:t>forego </a:t>
            </a:r>
            <a:r>
              <a:rPr lang="en-US" dirty="0" smtClean="0"/>
              <a:t>specifying a username and password</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of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t>
            </a:r>
            <a:r>
              <a:rPr lang="en-US" dirty="0" smtClean="0"/>
              <a:t>your </a:t>
            </a:r>
            <a:r>
              <a:rPr lang="en-US" dirty="0" smtClean="0"/>
              <a:t>node running the myhaproxy's </a:t>
            </a:r>
            <a:r>
              <a:rPr lang="en-US" dirty="0" smtClean="0"/>
              <a:t>cookbook's </a:t>
            </a:r>
            <a:r>
              <a:rPr lang="en-US" dirty="0" smtClean="0"/>
              <a:t>default </a:t>
            </a:r>
            <a:r>
              <a:rPr lang="en-US" dirty="0" smtClean="0"/>
              <a:t>recipe--relaying </a:t>
            </a:r>
            <a:r>
              <a:rPr lang="en-US" dirty="0" smtClean="0"/>
              <a:t>traffic to </a:t>
            </a:r>
            <a:r>
              <a:rPr lang="en-US" dirty="0" smtClean="0"/>
              <a:t>your </a:t>
            </a:r>
            <a:r>
              <a:rPr lang="en-US" dirty="0" smtClean="0"/>
              <a:t>first node running the apache cookbook's default </a:t>
            </a:r>
            <a:r>
              <a:rPr lang="en-US" dirty="0" smtClean="0"/>
              <a:t>recipe--you </a:t>
            </a:r>
            <a:r>
              <a:rPr lang="en-US" dirty="0" smtClean="0"/>
              <a:t>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One thing that we have found is some cookbooks may not work because they were not updated for the platform you</a:t>
            </a:r>
            <a:r>
              <a:rPr lang="en-US" baseline="0" dirty="0" smtClean="0"/>
              <a:t> are</a:t>
            </a:r>
            <a:r>
              <a:rPr lang="en-US" dirty="0" smtClean="0"/>
              <a:t> currently deploying it on or it may deploy an application in a way that is counter to requirements defined by your team or organization. Even if the cookbook does not work as a whole, there is still value in reading and understand the source code and extracting the pieces you need when creating your own.</a:t>
            </a:r>
          </a:p>
          <a:p>
            <a:endParaRPr lang="en-US" dirty="0" smtClean="0"/>
          </a:p>
          <a:p>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cookbook within the community site to learn more about it.</a:t>
            </a:r>
          </a:p>
          <a:p>
            <a:endParaRPr lang="en-US" dirty="0" smtClean="0"/>
          </a:p>
          <a:p>
            <a:r>
              <a:rPr lang="en-US" dirty="0" smtClean="0"/>
              <a:t>https://supermarket.chef.io/</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(https://supermarket.chef.io/)</a:t>
            </a:r>
            <a:r>
              <a:rPr lang="en-US" baseline="0" dirty="0" smtClean="0"/>
              <a:t> </a:t>
            </a:r>
            <a:r>
              <a:rPr lang="en-US" dirty="0" smtClean="0"/>
              <a:t>type the search term "haproxy"</a:t>
            </a:r>
            <a:r>
              <a:rPr lang="en-US" baseline="0" dirty="0" smtClean="0"/>
              <a:t> and the click the </a:t>
            </a:r>
            <a:r>
              <a:rPr lang="en-US" b="1" dirty="0" smtClean="0"/>
              <a:t>GO</a:t>
            </a:r>
            <a:r>
              <a:rPr lang="en-US" dirty="0" smtClean="0"/>
              <a:t> </a:t>
            </a:r>
            <a:r>
              <a:rPr lang="en-US" dirty="0" smtClean="0"/>
              <a:t>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671892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322373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3814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86336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86389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docs.chef.io/attributes.htm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chef.io/blog/2013/12/03/doing-wrapper-cookbooks-righ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docs.chef.io/supermarket.html#wrapper-cookbook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1.xml"/><Relationship Id="rId1" Type="http://schemas.openxmlformats.org/officeDocument/2006/relationships/slideLayout" Target="../slideLayouts/slideLayout22.xml"/><Relationship Id="rId4" Type="http://schemas.openxmlformats.org/officeDocument/2006/relationships/image" Target="../media/image23.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supermarket.chef.io/" TargetMode="External"/><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supermarket.chef.io/"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
        <p:nvSpPr>
          <p:cNvPr id="5" name="Slide Number Placeholder 4"/>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186789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621501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3724976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1014505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dirty="0" smtClean="0"/>
              <a:t>Compiling </a:t>
            </a:r>
            <a:r>
              <a:rPr lang="en-US" dirty="0"/>
              <a:t>Cookbooks...</a:t>
            </a:r>
          </a:p>
          <a:p>
            <a:r>
              <a:rPr lang="en-US" dirty="0"/>
              <a:t>Recipe: code_generator::cookbook</a:t>
            </a:r>
          </a:p>
          <a:p>
            <a:r>
              <a:rPr lang="en-US" dirty="0"/>
              <a:t>  * directory[/Users/webber/chef-repo/cookbooks/myhaproxy] action create</a:t>
            </a:r>
          </a:p>
          <a:p>
            <a:r>
              <a:rPr lang="en-US" dirty="0"/>
              <a:t>    - create new directory /Users/webber/chef-repo/cookbooks/myhaproxy</a:t>
            </a:r>
          </a:p>
          <a:p>
            <a:r>
              <a:rPr lang="en-US" dirty="0"/>
              <a:t>  * template[/Users/webber/chef-repo/cookbooks/myhaproxy/metadata.rb] action create_if_missing</a:t>
            </a:r>
          </a:p>
          <a:p>
            <a:r>
              <a:rPr lang="en-US" dirty="0"/>
              <a:t>    - create new file /Users/webber/chef-repo/cookbooks/myhaproxy/metadata.rb</a:t>
            </a:r>
          </a:p>
          <a:p>
            <a:r>
              <a:rPr lang="en-US" dirty="0"/>
              <a:t>    - update content in file /Users/webber/chef-repo/cookbooks/myhaproxy/metadata.rb from none to 6d9e05</a:t>
            </a:r>
          </a:p>
          <a:p>
            <a:r>
              <a:rPr lang="en-US" dirty="0"/>
              <a:t>    (diff output suppressed by config)</a:t>
            </a:r>
          </a:p>
          <a:p>
            <a:r>
              <a:rPr lang="en-US" dirty="0"/>
              <a:t>  * template[/Users/webber/chef-repo/cookbooks/myhaproxy/README.md] action create_if_missing</a:t>
            </a:r>
          </a:p>
          <a:p>
            <a:r>
              <a:rPr lang="en-US" dirty="0"/>
              <a:t>    - create new file /</a:t>
            </a:r>
            <a:r>
              <a:rPr lang="en-US" dirty="0" smtClean="0"/>
              <a:t>Users/webber/chef-repo/cookbooks/myhaproxy/README.md</a:t>
            </a:r>
            <a:endParaRPr lang="en-US" dirty="0"/>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endParaRPr lang="en-US" dirty="0"/>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t>$ </a:t>
            </a:r>
            <a:r>
              <a:rPr lang="en-US" dirty="0" smtClean="0"/>
              <a:t>cd </a:t>
            </a:r>
            <a:r>
              <a:rPr lang="en-US" dirty="0"/>
              <a:t>~/</a:t>
            </a:r>
            <a:r>
              <a:rPr lang="en-US" dirty="0" smtClean="0"/>
              <a:t>chef-repo</a:t>
            </a:r>
            <a:endParaRPr lang="en-US" dirty="0" smtClean="0"/>
          </a:p>
          <a:p>
            <a:r>
              <a:rPr lang="en-US" dirty="0" smtClean="0"/>
              <a:t>$ chef </a:t>
            </a:r>
            <a:r>
              <a:rPr lang="en-US" dirty="0"/>
              <a:t>generate cookbook cookbooks/myhaproxy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34654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p:txBody>
          <a:bodyPr>
            <a:normAutofit lnSpcReduction="10000"/>
          </a:bodyPr>
          <a:lstStyle/>
          <a:p>
            <a:r>
              <a:rPr lang="en-US" dirty="0"/>
              <a:t>name             'myhaproxy'</a:t>
            </a:r>
          </a:p>
          <a:p>
            <a:r>
              <a:rPr lang="en-US" dirty="0"/>
              <a:t>maintainer       'The Authors'</a:t>
            </a:r>
          </a:p>
          <a:p>
            <a:r>
              <a:rPr lang="en-US" dirty="0"/>
              <a:t>maintainer_email 'you@example.com'</a:t>
            </a:r>
          </a:p>
          <a:p>
            <a:r>
              <a:rPr lang="en-US" dirty="0"/>
              <a:t>license          'all_rights'</a:t>
            </a:r>
          </a:p>
          <a:p>
            <a:r>
              <a:rPr lang="en-US" dirty="0"/>
              <a:t>description      'Installs/Configures myhaproxy'</a:t>
            </a:r>
          </a:p>
          <a:p>
            <a:r>
              <a:rPr lang="en-US" dirty="0"/>
              <a:t>long_description 'Installs/Configures myhaproxy'</a:t>
            </a:r>
          </a:p>
          <a:p>
            <a:r>
              <a:rPr lang="en-US" dirty="0" smtClean="0"/>
              <a:t>version          </a:t>
            </a:r>
            <a:r>
              <a:rPr lang="en-US" dirty="0"/>
              <a:t>'0.1.0</a:t>
            </a:r>
            <a:r>
              <a:rPr lang="en-US" dirty="0" smtClean="0"/>
              <a:t>'</a:t>
            </a:r>
          </a:p>
          <a:p>
            <a:endParaRPr lang="fr-FR" dirty="0" smtClean="0"/>
          </a:p>
          <a:p>
            <a:r>
              <a:rPr lang="fr-FR" dirty="0" smtClean="0"/>
              <a:t>depends 'haproxy', '~&gt; 1.6.6'</a:t>
            </a:r>
            <a:endParaRPr lang="en-US" dirty="0" smtClean="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326725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0152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Currently 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062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show NODE (options)</a:t>
            </a:r>
          </a:p>
          <a:p>
            <a:r>
              <a:rPr lang="en-US" dirty="0"/>
              <a:t>    -a ATTR1 [--attribute ATTR2] ,   Show one or more attributes</a:t>
            </a:r>
          </a:p>
          <a:p>
            <a:r>
              <a:rPr lang="en-US" dirty="0"/>
              <a:t>        --attribute</a:t>
            </a:r>
          </a:p>
          <a:p>
            <a:r>
              <a:rPr lang="en-US" dirty="0"/>
              <a:t>    -s, --server-url URL             Chef Server URL</a:t>
            </a:r>
          </a:p>
          <a:p>
            <a:r>
              <a:rPr lang="en-US" dirty="0"/>
              <a:t>        --chef-zero-host HOST        Host to start chef-zero on</a:t>
            </a:r>
          </a:p>
          <a:p>
            <a:r>
              <a:rPr lang="en-US" dirty="0"/>
              <a:t>        --chef-zero-port PORT        Port (or port range) to start chef-zero on.  Port </a:t>
            </a:r>
            <a:r>
              <a:rPr lang="en-US" dirty="0" smtClean="0"/>
              <a:t>ranges</a:t>
            </a:r>
          </a:p>
          <a:p>
            <a:r>
              <a:rPr lang="en-US" dirty="0" smtClean="0"/>
              <a:t>    -k, --key KEY                    API Client Key</a:t>
            </a:r>
          </a:p>
          <a:p>
            <a:r>
              <a:rPr lang="en-US" dirty="0" smtClean="0"/>
              <a:t>        </a:t>
            </a:r>
            <a:r>
              <a:rPr lang="en-US" dirty="0"/>
              <a:t>--[no-]color                 Use colored output, defaults to false on Windows, </a:t>
            </a:r>
            <a:r>
              <a:rPr lang="en-US" dirty="0" smtClean="0"/>
              <a:t>true</a:t>
            </a:r>
            <a:endParaRPr lang="en-US" dirty="0"/>
          </a:p>
          <a:p>
            <a:r>
              <a:rPr lang="en-US" dirty="0"/>
              <a:t>    -c, --config CONFIG              The configuration file to use</a:t>
            </a:r>
          </a:p>
          <a:p>
            <a:r>
              <a:rPr lang="en-US" dirty="0"/>
              <a:t>        --defaults                   Accept default values for all questions</a:t>
            </a:r>
          </a:p>
          <a:p>
            <a:r>
              <a:rPr lang="en-US" dirty="0"/>
              <a:t>    -d, --disable-editing            Do not open EDITOR, just accept the data as is</a:t>
            </a:r>
          </a:p>
          <a:p>
            <a:r>
              <a:rPr lang="en-US" dirty="0"/>
              <a:t>    -e, --editor EDITOR              Set the editor to use for interactive </a:t>
            </a:r>
            <a:r>
              <a:rPr lang="en-US" dirty="0" smtClean="0"/>
              <a:t>commands</a:t>
            </a:r>
            <a:endParaRPr lang="en-US" dirty="0"/>
          </a:p>
        </p:txBody>
      </p:sp>
      <p:sp>
        <p:nvSpPr>
          <p:cNvPr id="3" name="Title 2"/>
          <p:cNvSpPr>
            <a:spLocks noGrp="1"/>
          </p:cNvSpPr>
          <p:nvPr>
            <p:ph type="title"/>
          </p:nvPr>
        </p:nvSpPr>
        <p:spPr/>
        <p:txBody>
          <a:bodyPr>
            <a:normAutofit fontScale="90000"/>
          </a:bodyPr>
          <a:lstStyle/>
          <a:p>
            <a:r>
              <a:rPr lang="en-US" dirty="0" smtClean="0"/>
              <a:t>GE: C</a:t>
            </a:r>
            <a:r>
              <a:rPr lang="en-US" dirty="0" smtClean="0"/>
              <a:t>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t>$ knife node show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2172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98455"/>
          </a:xfrm>
        </p:spPr>
        <p:txBody>
          <a:bodyPr/>
          <a:lstStyle/>
          <a:p>
            <a:r>
              <a:rPr lang="hr-HR" dirty="0"/>
              <a:t>node2:</a:t>
            </a:r>
          </a:p>
          <a:p>
            <a:r>
              <a:rPr lang="hr-HR" dirty="0"/>
              <a:t>  ipaddress: 172.31.15.124</a:t>
            </a:r>
            <a:endParaRPr lang="en-US" dirty="0"/>
          </a:p>
        </p:txBody>
      </p:sp>
      <p:sp>
        <p:nvSpPr>
          <p:cNvPr id="3" name="Title 2"/>
          <p:cNvSpPr>
            <a:spLocks noGrp="1"/>
          </p:cNvSpPr>
          <p:nvPr>
            <p:ph type="title"/>
          </p:nvPr>
        </p:nvSpPr>
        <p:spPr/>
        <p:txBody>
          <a:bodyPr>
            <a:normAutofit fontScale="90000"/>
          </a:bodyPr>
          <a:lstStyle/>
          <a:p>
            <a:r>
              <a:rPr lang="en-US" dirty="0"/>
              <a:t>GE: Capture Node's Public Host Name and IP</a:t>
            </a:r>
            <a:endParaRPr lang="en-US" dirty="0"/>
          </a:p>
        </p:txBody>
      </p:sp>
      <p:sp>
        <p:nvSpPr>
          <p:cNvPr id="4" name="Text Placeholder 3"/>
          <p:cNvSpPr>
            <a:spLocks noGrp="1"/>
          </p:cNvSpPr>
          <p:nvPr>
            <p:ph type="body" sz="quarter" idx="11"/>
          </p:nvPr>
        </p:nvSpPr>
        <p:spPr/>
        <p:txBody>
          <a:bodyPr/>
          <a:lstStyle/>
          <a:p>
            <a:r>
              <a:rPr lang="en-US" dirty="0" smtClean="0"/>
              <a:t>$ knife node show node1 -a ipaddress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4165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or create a cookbook to manage a proxy server</a:t>
            </a:r>
          </a:p>
          <a:p>
            <a:pPr marL="918610" lvl="1" indent="-609585">
              <a:buFont typeface="Wingdings" panose="05000000000000000000" pitchFamily="2" charset="2"/>
              <a:buChar char="Ø"/>
            </a:pPr>
            <a:r>
              <a:rPr lang="en-US" dirty="0"/>
              <a:t>Configure the proxy server</a:t>
            </a:r>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that runs the proxy server cookbook</a:t>
            </a:r>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6814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a:t>
            </a:r>
            <a:r>
              <a:rPr lang="en-US" dirty="0" smtClean="0"/>
              <a:t>IP </a:t>
            </a:r>
            <a:r>
              <a:rPr lang="en-US" dirty="0" smtClean="0"/>
              <a:t>address </a:t>
            </a:r>
            <a:r>
              <a:rPr lang="en-US" dirty="0" smtClean="0"/>
              <a:t>and </a:t>
            </a:r>
            <a:r>
              <a:rPr lang="en-US" dirty="0" smtClean="0"/>
              <a:t>host name </a:t>
            </a:r>
            <a:r>
              <a:rPr lang="en-US" dirty="0" smtClean="0"/>
              <a:t>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06957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node2:</a:t>
            </a:r>
          </a:p>
          <a:p>
            <a:r>
              <a:rPr lang="en-US" dirty="0"/>
              <a:t>  cloud:</a:t>
            </a:r>
          </a:p>
          <a:p>
            <a:r>
              <a:rPr lang="en-US" dirty="0"/>
              <a:t>    local_hostname:  ip-172-31-15-124.us-west-1.compute.internal</a:t>
            </a:r>
          </a:p>
          <a:p>
            <a:r>
              <a:rPr lang="en-US" dirty="0"/>
              <a:t>    local_ipv4:      172.31.15.124</a:t>
            </a:r>
          </a:p>
          <a:p>
            <a:r>
              <a:rPr lang="en-US" dirty="0"/>
              <a:t>    private_ips:     172.31.15.124</a:t>
            </a:r>
          </a:p>
          <a:p>
            <a:r>
              <a:rPr lang="en-US" dirty="0"/>
              <a:t>    provider:        ec2</a:t>
            </a:r>
          </a:p>
          <a:p>
            <a:r>
              <a:rPr lang="en-US" dirty="0"/>
              <a:t>    public_hostname: ec2-52-8-71-11.us-west-1.compute.amazonaws.com</a:t>
            </a:r>
          </a:p>
          <a:p>
            <a:r>
              <a:rPr lang="en-US" dirty="0"/>
              <a:t>    public_ips:      52.8.71.11</a:t>
            </a:r>
          </a:p>
          <a:p>
            <a:r>
              <a:rPr lang="en-US" dirty="0"/>
              <a:t>    public_ipv4:     52.8.71.11</a:t>
            </a:r>
          </a:p>
        </p:txBody>
      </p:sp>
      <p:sp>
        <p:nvSpPr>
          <p:cNvPr id="3" name="Title 2"/>
          <p:cNvSpPr>
            <a:spLocks noGrp="1"/>
          </p:cNvSpPr>
          <p:nvPr>
            <p:ph type="title"/>
          </p:nvPr>
        </p:nvSpPr>
        <p:spPr/>
        <p:txBody>
          <a:bodyPr>
            <a:normAutofit fontScale="90000"/>
          </a:bodyPr>
          <a:lstStyle/>
          <a:p>
            <a:r>
              <a:rPr lang="en-US" dirty="0"/>
              <a:t>GE: Capture Node's Public Host Name and IP</a:t>
            </a:r>
            <a:endParaRPr lang="en-US" dirty="0"/>
          </a:p>
        </p:txBody>
      </p:sp>
      <p:sp>
        <p:nvSpPr>
          <p:cNvPr id="4" name="Text Placeholder 3"/>
          <p:cNvSpPr>
            <a:spLocks noGrp="1"/>
          </p:cNvSpPr>
          <p:nvPr>
            <p:ph type="body" sz="quarter" idx="11"/>
          </p:nvPr>
        </p:nvSpPr>
        <p:spPr/>
        <p:txBody>
          <a:bodyPr/>
          <a:lstStyle/>
          <a:p>
            <a:r>
              <a:rPr lang="en-US" dirty="0" smtClean="0"/>
              <a:t>$ knife node show node1 -a cloud</a:t>
            </a:r>
            <a:endParaRPr lang="en-US" dirty="0"/>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0716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dirty="0"/>
              <a:t>#</a:t>
            </a:r>
          </a:p>
          <a:p>
            <a:r>
              <a:rPr lang="en-US" dirty="0"/>
              <a:t># Cookbook Name:: myhaproxy</a:t>
            </a:r>
          </a:p>
          <a:p>
            <a:r>
              <a:rPr lang="en-US" dirty="0"/>
              <a:t># Recipe:: default</a:t>
            </a:r>
          </a:p>
          <a:p>
            <a:r>
              <a:rPr lang="en-US" dirty="0"/>
              <a:t>#</a:t>
            </a:r>
          </a:p>
          <a:p>
            <a:r>
              <a:rPr lang="en-US" dirty="0"/>
              <a:t># Copyright (c) 2015 The Authors, All Rights Reserved.</a:t>
            </a:r>
          </a:p>
          <a:p>
            <a:endParaRPr lang="en-US" dirty="0" smtClean="0"/>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8" name="Text Placeholder 7"/>
          <p:cNvSpPr>
            <a:spLocks noGrp="1"/>
          </p:cNvSpPr>
          <p:nvPr>
            <p:ph type="body" sz="quarter" idx="13"/>
          </p:nvPr>
        </p:nvSpPr>
        <p:spPr>
          <a:xfrm>
            <a:off x="1139359" y="6911164"/>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4222865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dirty="0"/>
              <a:t>#</a:t>
            </a:r>
          </a:p>
          <a:p>
            <a:r>
              <a:rPr lang="en-US" dirty="0"/>
              <a:t># Cookbook Name:: myhaproxy</a:t>
            </a:r>
          </a:p>
          <a:p>
            <a:r>
              <a:rPr lang="en-US" dirty="0"/>
              <a:t># Recipe:: default</a:t>
            </a:r>
          </a:p>
          <a:p>
            <a:r>
              <a:rPr lang="en-US" dirty="0"/>
              <a:t>#</a:t>
            </a:r>
          </a:p>
          <a:p>
            <a:r>
              <a:rPr lang="en-US" dirty="0"/>
              <a:t># Copyright (c) 2015 The Authors, All Rights Reserved.</a:t>
            </a:r>
          </a:p>
          <a:p>
            <a:endParaRPr lang="en-US" dirty="0" smtClean="0"/>
          </a:p>
          <a:p>
            <a:pPr>
              <a:lnSpc>
                <a:spcPct val="90000"/>
              </a:lnSpc>
              <a:spcBef>
                <a:spcPts val="0"/>
              </a:spcBef>
              <a:spcAft>
                <a:spcPts val="444"/>
              </a:spcAft>
              <a:buSzTx/>
              <a:defRPr/>
            </a:pPr>
            <a:r>
              <a:rPr lang="en-US" dirty="0"/>
              <a:t>node['haproxy']['members</a:t>
            </a:r>
            <a:r>
              <a:rPr lang="en-US" dirty="0" smtClean="0"/>
              <a:t>'] = [{</a:t>
            </a:r>
            <a:endParaRPr lang="en-US" dirty="0"/>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4000,</a:t>
            </a:r>
          </a:p>
          <a:p>
            <a:pPr>
              <a:lnSpc>
                <a:spcPct val="90000"/>
              </a:lnSpc>
              <a:spcBef>
                <a:spcPts val="0"/>
              </a:spcBef>
              <a:spcAft>
                <a:spcPts val="444"/>
              </a:spcAft>
              <a:buSzTx/>
              <a:defRPr/>
            </a:pPr>
            <a:r>
              <a:rPr lang="en-US" dirty="0"/>
              <a:t>    "ssl_port" =&gt; 4000</a:t>
            </a:r>
          </a:p>
          <a:p>
            <a:pPr>
              <a:lnSpc>
                <a:spcPct val="90000"/>
              </a:lnSpc>
              <a:spcBef>
                <a:spcPts val="0"/>
              </a:spcBef>
              <a:spcAft>
                <a:spcPts val="444"/>
              </a:spcAft>
              <a:buSzTx/>
              <a:defRPr/>
            </a:pPr>
            <a:r>
              <a:rPr lang="en-US" dirty="0"/>
              <a:t>  }, {</a:t>
            </a:r>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4001,</a:t>
            </a:r>
          </a:p>
          <a:p>
            <a:pPr>
              <a:lnSpc>
                <a:spcPct val="90000"/>
              </a:lnSpc>
              <a:spcBef>
                <a:spcPts val="0"/>
              </a:spcBef>
              <a:spcAft>
                <a:spcPts val="444"/>
              </a:spcAft>
              <a:buSzTx/>
              <a:defRPr/>
            </a:pPr>
            <a:r>
              <a:rPr lang="en-US" dirty="0"/>
              <a:t>    "ssl_port" =&gt; 4001</a:t>
            </a:r>
          </a:p>
          <a:p>
            <a:pPr>
              <a:lnSpc>
                <a:spcPct val="90000"/>
              </a:lnSpc>
              <a:spcBef>
                <a:spcPts val="0"/>
              </a:spcBef>
              <a:spcAft>
                <a:spcPts val="444"/>
              </a:spcAft>
              <a:buSzTx/>
              <a:defRPr/>
            </a:pPr>
            <a:r>
              <a:rPr lang="en-US" dirty="0" smtClean="0"/>
              <a:t>}]</a:t>
            </a:r>
          </a:p>
          <a:p>
            <a:pPr>
              <a:lnSpc>
                <a:spcPct val="90000"/>
              </a:lnSpc>
              <a:spcBef>
                <a:spcPts val="0"/>
              </a:spcBef>
              <a:spcAft>
                <a:spcPts val="444"/>
              </a:spcAft>
              <a:buSzTx/>
              <a:defRPr/>
            </a:pPr>
            <a:endParaRPr lang="en-US" dirty="0"/>
          </a:p>
          <a:p>
            <a:pPr>
              <a:lnSpc>
                <a:spcPct val="90000"/>
              </a:lnSpc>
              <a:spcBef>
                <a:spcPts val="0"/>
              </a:spcBef>
              <a:spcAft>
                <a:spcPts val="444"/>
              </a:spcAft>
              <a:buSzTx/>
              <a:defRPr/>
            </a:pPr>
            <a:r>
              <a:rPr lang="en-US" dirty="0" smtClean="0"/>
              <a:t>inlude_recipe </a:t>
            </a:r>
            <a:r>
              <a:rPr lang="en-US" dirty="0"/>
              <a:t>"haproxy::default"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8" name="Text Placeholder 7"/>
          <p:cNvSpPr>
            <a:spLocks noGrp="1"/>
          </p:cNvSpPr>
          <p:nvPr>
            <p:ph type="body" sz="quarter" idx="13"/>
          </p:nvPr>
        </p:nvSpPr>
        <p:spPr>
          <a:xfrm>
            <a:off x="1139359" y="4061638"/>
            <a:ext cx="14404273" cy="3317358"/>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52688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endParaRPr lang="en-US" dirty="0"/>
          </a:p>
        </p:txBody>
      </p:sp>
      <p:sp>
        <p:nvSpPr>
          <p:cNvPr id="3" name="Content Placeholder 2"/>
          <p:cNvSpPr>
            <a:spLocks noGrp="1"/>
          </p:cNvSpPr>
          <p:nvPr>
            <p:ph sz="quarter" idx="10"/>
          </p:nvPr>
        </p:nvSpPr>
        <p:spPr/>
        <p:txBody>
          <a:bodyPr>
            <a:normAutofit fontScale="62500" lnSpcReduction="20000"/>
          </a:bodyPr>
          <a:lstStyle/>
          <a:p>
            <a:endParaRPr lang="en-US" dirty="0"/>
          </a:p>
          <a:p>
            <a:pPr>
              <a:lnSpc>
                <a:spcPct val="90000"/>
              </a:lnSpc>
              <a:spcBef>
                <a:spcPts val="0"/>
              </a:spcBef>
              <a:spcAft>
                <a:spcPts val="444"/>
              </a:spcAft>
              <a:buSzTx/>
              <a:defRPr/>
            </a:pPr>
            <a:r>
              <a:rPr lang="en-US" dirty="0"/>
              <a:t>node['haproxy']['members'] = </a:t>
            </a:r>
            <a:r>
              <a:rPr lang="en-US" dirty="0" smtClean="0"/>
              <a:t>[</a:t>
            </a:r>
          </a:p>
          <a:p>
            <a:pPr>
              <a:lnSpc>
                <a:spcPct val="90000"/>
              </a:lnSpc>
              <a:spcBef>
                <a:spcPts val="0"/>
              </a:spcBef>
              <a:spcAft>
                <a:spcPts val="444"/>
              </a:spcAft>
              <a:buSzTx/>
              <a:defRPr/>
            </a:pPr>
            <a:r>
              <a:rPr lang="en-US" dirty="0" smtClean="0"/>
              <a:t>  {</a:t>
            </a:r>
            <a:endParaRPr lang="en-US" dirty="0"/>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4000,</a:t>
            </a:r>
          </a:p>
          <a:p>
            <a:pPr>
              <a:lnSpc>
                <a:spcPct val="90000"/>
              </a:lnSpc>
              <a:spcBef>
                <a:spcPts val="0"/>
              </a:spcBef>
              <a:spcAft>
                <a:spcPts val="444"/>
              </a:spcAft>
              <a:buSzTx/>
              <a:defRPr/>
            </a:pPr>
            <a:r>
              <a:rPr lang="en-US" dirty="0"/>
              <a:t>    "ssl_port" =&gt; 4000</a:t>
            </a:r>
          </a:p>
          <a:p>
            <a:pPr>
              <a:lnSpc>
                <a:spcPct val="90000"/>
              </a:lnSpc>
              <a:spcBef>
                <a:spcPts val="0"/>
              </a:spcBef>
              <a:spcAft>
                <a:spcPts val="444"/>
              </a:spcAft>
              <a:buSzTx/>
              <a:defRPr/>
            </a:pPr>
            <a:r>
              <a:rPr lang="en-US" dirty="0"/>
              <a:t>  </a:t>
            </a:r>
            <a:r>
              <a:rPr lang="en-US" dirty="0" smtClean="0"/>
              <a:t>},</a:t>
            </a:r>
          </a:p>
          <a:p>
            <a:pPr>
              <a:lnSpc>
                <a:spcPct val="90000"/>
              </a:lnSpc>
              <a:spcBef>
                <a:spcPts val="0"/>
              </a:spcBef>
              <a:spcAft>
                <a:spcPts val="444"/>
              </a:spcAft>
              <a:buSzTx/>
              <a:defRPr/>
            </a:pPr>
            <a:r>
              <a:rPr lang="en-US" dirty="0"/>
              <a:t> </a:t>
            </a:r>
            <a:r>
              <a:rPr lang="en-US" dirty="0" smtClean="0"/>
              <a:t> {</a:t>
            </a:r>
            <a:endParaRPr lang="en-US" dirty="0"/>
          </a:p>
          <a:p>
            <a:r>
              <a:rPr lang="en-US" dirty="0"/>
              <a:t>    "hostname" =&gt; </a:t>
            </a:r>
            <a:r>
              <a:rPr lang="en-US" dirty="0" smtClean="0"/>
              <a:t>"</a:t>
            </a:r>
            <a:r>
              <a:rPr lang="en-US" dirty="0"/>
              <a:t>ec2-52-8-71-11.us-west-1.</a:t>
            </a:r>
            <a:r>
              <a:rPr lang="en-US" dirty="0" smtClean="0"/>
              <a:t>compute.amazonaws.com"</a:t>
            </a:r>
            <a:r>
              <a:rPr lang="en-US" dirty="0"/>
              <a:t>,</a:t>
            </a:r>
          </a:p>
          <a:p>
            <a:r>
              <a:rPr lang="en-US" dirty="0"/>
              <a:t>    "ipaddress" =&gt; </a:t>
            </a:r>
            <a:r>
              <a:rPr lang="en-US" dirty="0" smtClean="0"/>
              <a:t>"</a:t>
            </a:r>
            <a:r>
              <a:rPr lang="en-US" dirty="0"/>
              <a:t>52.8.71.11</a:t>
            </a:r>
            <a:r>
              <a:rPr lang="en-US" dirty="0" smtClean="0"/>
              <a:t>"</a:t>
            </a:r>
            <a:r>
              <a:rPr lang="en-US" dirty="0"/>
              <a:t>,</a:t>
            </a:r>
          </a:p>
          <a:p>
            <a:r>
              <a:rPr lang="en-US" dirty="0"/>
              <a:t>    "port" =&gt; 80,</a:t>
            </a:r>
          </a:p>
          <a:p>
            <a:r>
              <a:rPr lang="en-US" dirty="0"/>
              <a:t>    "ssl_port" =&gt; 80</a:t>
            </a:r>
          </a:p>
          <a:p>
            <a:r>
              <a:rPr lang="en-US" dirty="0"/>
              <a:t>  }</a:t>
            </a:r>
            <a:r>
              <a:rPr lang="en-US" dirty="0" smtClean="0"/>
              <a:t>]</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163934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endParaRPr lang="en-US" dirty="0"/>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3200" dirty="0"/>
              <a:t>node['haproxy']['members'] = </a:t>
            </a:r>
            <a:r>
              <a:rPr lang="en-US" sz="3200" dirty="0" smtClean="0"/>
              <a:t>[{</a:t>
            </a:r>
            <a:endParaRPr lang="en-US" sz="3200" dirty="0"/>
          </a:p>
          <a:p>
            <a:r>
              <a:rPr lang="en-US" sz="3200" dirty="0"/>
              <a:t>    "hostname" =&gt; </a:t>
            </a:r>
            <a:r>
              <a:rPr lang="en-US" sz="3200" dirty="0" smtClean="0"/>
              <a:t>"</a:t>
            </a:r>
            <a:r>
              <a:rPr lang="en-US" sz="3200" dirty="0"/>
              <a:t>ec2-52-8-71-11.us-west-1.</a:t>
            </a:r>
            <a:r>
              <a:rPr lang="en-US" sz="3200" dirty="0" smtClean="0"/>
              <a:t>compute.amazonaws.com",</a:t>
            </a:r>
            <a:endParaRPr lang="en-US" sz="3200" dirty="0"/>
          </a:p>
          <a:p>
            <a:r>
              <a:rPr lang="en-US" sz="3200" dirty="0"/>
              <a:t>    "ipaddress" =&gt; </a:t>
            </a:r>
            <a:r>
              <a:rPr lang="en-US" sz="3200" dirty="0" smtClean="0"/>
              <a:t>"</a:t>
            </a:r>
            <a:r>
              <a:rPr lang="en-US" sz="3200" dirty="0"/>
              <a:t>52.8.71.11</a:t>
            </a:r>
            <a:r>
              <a:rPr lang="en-US" sz="3200" dirty="0" smtClean="0"/>
              <a:t>"</a:t>
            </a:r>
            <a:r>
              <a:rPr lang="en-US" sz="3200" dirty="0"/>
              <a:t>,</a:t>
            </a:r>
          </a:p>
          <a:p>
            <a:r>
              <a:rPr lang="en-US" sz="3200" dirty="0"/>
              <a:t>    "port" =&gt; 80,</a:t>
            </a:r>
          </a:p>
          <a:p>
            <a:r>
              <a:rPr lang="en-US" sz="3200" dirty="0"/>
              <a:t>    "ssl_port" =&gt; 80</a:t>
            </a:r>
          </a:p>
          <a:p>
            <a:r>
              <a:rPr lang="en-US" sz="3200" dirty="0"/>
              <a:t>  }</a:t>
            </a:r>
            <a:r>
              <a:rPr lang="en-US" sz="3200" dirty="0" smtClean="0"/>
              <a:t>]</a:t>
            </a:r>
          </a:p>
          <a:p>
            <a:endParaRPr lang="en-US" sz="3200" dirty="0"/>
          </a:p>
          <a:p>
            <a:r>
              <a:rPr lang="en-US" sz="3200"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10530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71701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a:t>
            </a:r>
            <a:r>
              <a:rPr lang="en-US" dirty="0" smtClean="0"/>
              <a:t>the</a:t>
            </a:r>
            <a:r>
              <a:rPr lang="en-US" dirty="0" smtClean="0"/>
              <a:t> </a:t>
            </a:r>
            <a:r>
              <a:rPr lang="en-US" dirty="0" smtClean="0"/>
              <a:t>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proxy server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1438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35034"/>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endParaRPr lang="en-US" dirty="0"/>
          </a:p>
        </p:txBody>
      </p:sp>
      <p:sp>
        <p:nvSpPr>
          <p:cNvPr id="4" name="Text Placeholder 3"/>
          <p:cNvSpPr>
            <a:spLocks noGrp="1"/>
          </p:cNvSpPr>
          <p:nvPr>
            <p:ph type="body" sz="quarter" idx="11"/>
          </p:nvPr>
        </p:nvSpPr>
        <p:spPr/>
        <p:txBody>
          <a:bodyPr/>
          <a:lstStyle/>
          <a:p>
            <a:r>
              <a:rPr lang="en-US" dirty="0" smtClean="0"/>
              <a:t>$ cd ~/chef-repo/cookbooks/myhaproxy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121378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t>Resolving 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Using haproxy (1.6.6)</a:t>
            </a:r>
          </a:p>
          <a:p>
            <a:r>
              <a:rPr lang="en-US" dirty="0"/>
              <a:t>Using myhaproxy (0.1.0) from source at .</a:t>
            </a:r>
          </a:p>
          <a:p>
            <a:r>
              <a:rPr lang="en-US" dirty="0"/>
              <a:t>Using cpu (0.2.0)</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endParaRPr lang="en-US" dirty="0"/>
          </a:p>
        </p:txBody>
      </p:sp>
      <p:sp>
        <p:nvSpPr>
          <p:cNvPr id="4" name="Text Placeholder 3"/>
          <p:cNvSpPr>
            <a:spLocks noGrp="1"/>
          </p:cNvSpPr>
          <p:nvPr>
            <p:ph type="body" sz="quarter" idx="11"/>
          </p:nvPr>
        </p:nvSpPr>
        <p:spPr/>
        <p:txBody>
          <a:bodyPr/>
          <a:lstStyle/>
          <a:p>
            <a:r>
              <a:rPr lang="en-US" dirty="0" smtClean="0"/>
              <a:t>$ berks install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7" name="Rectangle 6"/>
          <p:cNvSpPr/>
          <p:nvPr/>
        </p:nvSpPr>
        <p:spPr bwMode="auto">
          <a:xfrm>
            <a:off x="1122159" y="3715966"/>
            <a:ext cx="14431939" cy="9962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8" name="Rectangle 7"/>
          <p:cNvSpPr/>
          <p:nvPr/>
        </p:nvSpPr>
        <p:spPr bwMode="auto">
          <a:xfrm>
            <a:off x="1157829" y="5152419"/>
            <a:ext cx="14431939" cy="48962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9658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proxy will allow us to better grow our </a:t>
            </a:r>
            <a:r>
              <a:rPr lang="en-US" dirty="0" smtClean="0"/>
              <a:t>infrastructure.</a:t>
            </a:r>
            <a:endParaRPr lang="en-US" dirty="0" smtClean="0"/>
          </a:p>
          <a:p>
            <a:pPr lvl="1"/>
            <a:endParaRPr lang="en-US" dirty="0"/>
          </a:p>
          <a:p>
            <a:pPr lvl="2"/>
            <a:r>
              <a:rPr lang="en-US" dirty="0" smtClean="0"/>
              <a:t>Receives requests and relays them to other </a:t>
            </a:r>
            <a:r>
              <a:rPr lang="en-US" dirty="0" smtClean="0"/>
              <a:t>systems.</a:t>
            </a:r>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6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Proxy Server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1496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dirty="0"/>
              <a:t>Uploaded build-essential (2.2.3) to: 'https://api.opscode.com:443/organizations/vogue'</a:t>
            </a:r>
          </a:p>
          <a:p>
            <a:r>
              <a:rPr lang="en-US" dirty="0"/>
              <a:t>Uploaded cpu (0.2.0) to: 'https://api.opscode.com:443/organizations/vogue'</a:t>
            </a:r>
          </a:p>
          <a:p>
            <a:r>
              <a:rPr lang="en-US" dirty="0"/>
              <a:t>Uploaded haproxy (1.6.6) to: 'https://api.opscode.com:443/organizations/vogue'</a:t>
            </a:r>
          </a:p>
          <a:p>
            <a:r>
              <a:rPr lang="en-US" dirty="0"/>
              <a:t>Uploaded myhaproxy (0.1.0) to: 'https://api.opscode.com:443/organizations/vogue'</a:t>
            </a:r>
          </a:p>
        </p:txBody>
      </p:sp>
      <p:sp>
        <p:nvSpPr>
          <p:cNvPr id="3" name="Title 2"/>
          <p:cNvSpPr>
            <a:spLocks noGrp="1"/>
          </p:cNvSpPr>
          <p:nvPr>
            <p:ph type="title"/>
          </p:nvPr>
        </p:nvSpPr>
        <p:spPr/>
        <p:txBody>
          <a:bodyPr/>
          <a:lstStyle/>
          <a:p>
            <a:r>
              <a:rPr lang="en-US" dirty="0"/>
              <a:t>Lab: Upload the Cookbook</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22906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apache            0.2.1</a:t>
            </a:r>
          </a:p>
          <a:p>
            <a:r>
              <a:rPr lang="en-US" dirty="0"/>
              <a:t>build-essential   2.2.3</a:t>
            </a:r>
          </a:p>
          <a:p>
            <a:r>
              <a:rPr lang="en-US" dirty="0"/>
              <a:t>cpu               0.2.0</a:t>
            </a:r>
          </a:p>
          <a:p>
            <a:r>
              <a:rPr lang="en-US" dirty="0"/>
              <a:t>haproxy           1.6.6</a:t>
            </a:r>
          </a:p>
          <a:p>
            <a:r>
              <a:rPr lang="en-US" dirty="0"/>
              <a:t>myhaproxy         0.1.0</a:t>
            </a:r>
          </a:p>
          <a:p>
            <a:r>
              <a:rPr lang="en-US" dirty="0"/>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knife cookbook list</a:t>
            </a:r>
            <a:endParaRPr lang="en-US" dirty="0"/>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90539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29265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Bootstrap </a:t>
            </a:r>
            <a:r>
              <a:rPr lang="en-US" dirty="0" smtClean="0"/>
              <a:t>a Proxy Server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a:t>
            </a:r>
            <a:r>
              <a:rPr lang="en-US" dirty="0" smtClean="0"/>
              <a:t>that system and run chef-client</a:t>
            </a:r>
            <a:endParaRPr lang="en-US" dirty="0"/>
          </a:p>
          <a:p>
            <a:pPr marL="609585" indent="-609585">
              <a:lnSpc>
                <a:spcPct val="120000"/>
              </a:lnSpc>
              <a:buFont typeface="Wingdings" charset="2"/>
              <a:buChar char="q"/>
            </a:pPr>
            <a:r>
              <a:rPr lang="en-US" dirty="0" smtClean="0"/>
              <a:t>Verify that traffic to the proxy server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81978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Connecting to ec2-50-18-19-208.us-west-1.compute.amazonaws.com</a:t>
            </a:r>
          </a:p>
          <a:p>
            <a:r>
              <a:rPr lang="en-US" dirty="0"/>
              <a:t>ec2-50-18-19-208.us-west-1.compute.amazonaws.com Starting first Chef Client run...</a:t>
            </a:r>
          </a:p>
          <a:p>
            <a:r>
              <a:rPr lang="en-US" dirty="0"/>
              <a:t>ec2-50-18-19-208.us-west-1.compute.amazonaws.com Starting Chef Client, version 12.3.0</a:t>
            </a:r>
          </a:p>
          <a:p>
            <a:r>
              <a:rPr lang="en-US" dirty="0"/>
              <a:t>ec2-50-18-19-208.us-west-1.compute.amazonaws.com Creating a new client identity for node2 using the validator key.</a:t>
            </a:r>
          </a:p>
          <a:p>
            <a:r>
              <a:rPr lang="en-US" dirty="0"/>
              <a:t>ec2-50-18-19-208.us-west-1.compute.amazonaws.com resolving cookbooks for run list: []</a:t>
            </a:r>
          </a:p>
          <a:p>
            <a:r>
              <a:rPr lang="en-US" dirty="0"/>
              <a:t>ec2-50-18-19-208.us-west-1.compute.amazonaws.com Synchronizing Cookbooks:</a:t>
            </a:r>
          </a:p>
          <a:p>
            <a:r>
              <a:rPr lang="en-US" dirty="0"/>
              <a:t>ec2-50-18-19-208.us-west-1.compute.amazonaws.com Compiling Cookbooks...</a:t>
            </a:r>
          </a:p>
          <a:p>
            <a:r>
              <a:rPr lang="en-US" dirty="0"/>
              <a:t>ec2-50-18-19-208.us-west-1.compute.amazonaws.com [2015-05-15T22:28:58+00:00] WARN: Node node2 has an empty run list.</a:t>
            </a:r>
          </a:p>
          <a:p>
            <a:r>
              <a:rPr lang="en-US" dirty="0"/>
              <a:t>ec2-50-18-19-208.us-west-1.compute.amazonaws.com Converging 0 resources</a:t>
            </a:r>
          </a:p>
          <a:p>
            <a:r>
              <a:rPr lang="en-US" dirty="0"/>
              <a:t>ec2-50-18-19-208.us-west-1.compute.amazonaws.com</a:t>
            </a:r>
          </a:p>
          <a:p>
            <a:r>
              <a:rPr lang="en-US" dirty="0"/>
              <a:t>ec2-50-18-19-208.us-west-1.compute.amazonaws.com Running handlers:</a:t>
            </a:r>
          </a:p>
          <a:p>
            <a:r>
              <a:rPr lang="en-US" dirty="0"/>
              <a:t>ec2-50-18-19-208.us-west-1.compute.amazonaws.com Running handlers complete</a:t>
            </a:r>
          </a:p>
          <a:p>
            <a:r>
              <a:rPr lang="en-US" dirty="0"/>
              <a:t>ec2-50-18-19-208.us-west-1.compute.amazonaws.com Chef Client finished, 0/0 resources updated in 5.40545983 seconds</a:t>
            </a: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dirty="0" smtClean="0"/>
              <a:t>$ knife bootstrap FQDN2 -x USER -P PWD --sudo -N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14894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node2</a:t>
            </a:r>
          </a:p>
          <a:p>
            <a:r>
              <a:rPr lang="en-US" dirty="0"/>
              <a:t>Environment: _default</a:t>
            </a:r>
          </a:p>
          <a:p>
            <a:r>
              <a:rPr lang="en-US" dirty="0"/>
              <a:t>FQDN:        ip-10-198-31-238.us-west-1.compute.internal</a:t>
            </a:r>
          </a:p>
          <a:p>
            <a:r>
              <a:rPr lang="en-US" dirty="0"/>
              <a:t>IP:          50.18.19.208</a:t>
            </a:r>
          </a:p>
          <a:p>
            <a:r>
              <a:rPr lang="en-US" dirty="0"/>
              <a:t>Run List</a:t>
            </a:r>
            <a:r>
              <a:rPr lang="en-US" dirty="0" smtClean="0"/>
              <a:t>:</a:t>
            </a:r>
          </a:p>
          <a:p>
            <a:r>
              <a:rPr lang="en-US" dirty="0" smtClean="0"/>
              <a:t>Roles:</a:t>
            </a:r>
          </a:p>
          <a:p>
            <a:r>
              <a:rPr lang="en-US" dirty="0" smtClean="0"/>
              <a:t>Recipes</a:t>
            </a:r>
            <a:r>
              <a:rPr lang="en-US" dirty="0"/>
              <a:t>:     myhaproxy, myhaproxy::default, haproxy::default, haproxy::install_package</a:t>
            </a:r>
          </a:p>
          <a:p>
            <a:r>
              <a:rPr lang="en-US" dirty="0"/>
              <a:t>Platform:    ubuntu 14.04</a:t>
            </a:r>
          </a:p>
          <a:p>
            <a:r>
              <a:rPr lang="en-US" dirty="0"/>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965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node2:</a:t>
            </a:r>
          </a:p>
          <a:p>
            <a:r>
              <a:rPr lang="en-US" dirty="0"/>
              <a:t>  run_list: recipe[myhaproxy]</a:t>
            </a: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dirty="0" smtClean="0"/>
              <a:t>$ knife node run_list add node2 "recipe[myhaproxy]"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413973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node2</a:t>
            </a:r>
          </a:p>
          <a:p>
            <a:r>
              <a:rPr lang="en-US" dirty="0"/>
              <a:t>Environment: _default</a:t>
            </a:r>
          </a:p>
          <a:p>
            <a:r>
              <a:rPr lang="en-US" dirty="0"/>
              <a:t>FQDN:        ip-10-198-31-238.us-west-1.compute.internal</a:t>
            </a:r>
          </a:p>
          <a:p>
            <a:r>
              <a:rPr lang="en-US" dirty="0"/>
              <a:t>IP:          50.18.19.208</a:t>
            </a:r>
          </a:p>
          <a:p>
            <a:r>
              <a:rPr lang="en-US" dirty="0"/>
              <a:t>Run List</a:t>
            </a:r>
            <a:r>
              <a:rPr lang="en-US" dirty="0" smtClean="0"/>
              <a:t>:    recipe[myhaproxy]</a:t>
            </a:r>
          </a:p>
          <a:p>
            <a:r>
              <a:rPr lang="en-US" dirty="0" smtClean="0"/>
              <a:t>Roles:</a:t>
            </a:r>
          </a:p>
          <a:p>
            <a:r>
              <a:rPr lang="en-US" dirty="0" smtClean="0"/>
              <a:t>Recipes</a:t>
            </a:r>
            <a:r>
              <a:rPr lang="en-US" dirty="0"/>
              <a:t>:     myhaproxy, myhaproxy::default, haproxy::default, haproxy::install_package</a:t>
            </a:r>
          </a:p>
          <a:p>
            <a:r>
              <a:rPr lang="en-US" dirty="0"/>
              <a:t>Platform:    ubuntu 14.04</a:t>
            </a:r>
          </a:p>
          <a:p>
            <a:r>
              <a:rPr lang="en-US" dirty="0"/>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837680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614649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ssh QUERY COMMAND (options)</a:t>
            </a:r>
          </a:p>
          <a:p>
            <a:r>
              <a:rPr lang="en-US" dirty="0"/>
              <a:t>    -a, --attribute ATTR             The attribute to use for opening the connection - default depends on the context</a:t>
            </a:r>
          </a:p>
          <a:p>
            <a:r>
              <a:rPr lang="en-US" dirty="0"/>
              <a:t>    -s, --server-url URL             Chef Server URL</a:t>
            </a:r>
          </a:p>
          <a:p>
            <a:r>
              <a:rPr lang="en-US" dirty="0"/>
              <a:t>        --chef-zero-host HOST        Host to start chef-zero on</a:t>
            </a:r>
          </a:p>
          <a:p>
            <a:r>
              <a:rPr lang="en-US" dirty="0"/>
              <a:t>        --chef-zero-port PORT        Port (or port range) to start chef-zero on.  Port ranges like 1000,1010 or 8889-9999 will try all given ports until one works.</a:t>
            </a:r>
          </a:p>
          <a:p>
            <a:r>
              <a:rPr lang="en-US" dirty="0"/>
              <a:t>    -k, --key KEY                    API Client Key</a:t>
            </a:r>
          </a:p>
          <a:p>
            <a:r>
              <a:rPr lang="en-US" dirty="0"/>
              <a:t>        --[no-]color                 Use colored output, defaults to false on Windows, true otherwise</a:t>
            </a:r>
          </a:p>
          <a:p>
            <a:r>
              <a:rPr lang="en-US" dirty="0"/>
              <a:t>    -C, --concurrency NUM            The number of concurrent connections</a:t>
            </a:r>
          </a:p>
          <a:p>
            <a:r>
              <a:rPr lang="en-US" dirty="0"/>
              <a:t>    -c, --config CONFIG              The configuration file to use</a:t>
            </a:r>
          </a:p>
          <a:p>
            <a:r>
              <a:rPr lang="en-US" dirty="0"/>
              <a:t>        --defaults                   Accept default values for all </a:t>
            </a:r>
            <a:r>
              <a:rPr lang="en-US" dirty="0" smtClean="0"/>
              <a:t>questions</a:t>
            </a:r>
            <a:endParaRPr lang="en-US" dirty="0"/>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t>$ knife ssh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160858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proxy server within our infrastructure:</a:t>
            </a:r>
          </a:p>
          <a:p>
            <a:pPr lvl="1"/>
            <a:endParaRPr lang="en-US" dirty="0" smtClean="0"/>
          </a:p>
          <a:p>
            <a:pPr lvl="2"/>
            <a:r>
              <a:rPr lang="en-US" dirty="0" smtClean="0"/>
              <a:t>Write a proxy server </a:t>
            </a:r>
            <a:r>
              <a:rPr lang="en-US" dirty="0" smtClean="0"/>
              <a:t>cookbook.</a:t>
            </a:r>
            <a:endParaRPr lang="en-US" dirty="0" smtClean="0"/>
          </a:p>
          <a:p>
            <a:pPr lvl="2"/>
            <a:r>
              <a:rPr lang="en-US" dirty="0" smtClean="0"/>
              <a:t>We will need to establish a new node within our organization that applies that </a:t>
            </a:r>
            <a:r>
              <a:rPr lang="en-US" dirty="0" smtClean="0"/>
              <a:t>cookbook.</a:t>
            </a:r>
            <a:endParaRPr lang="en-US" dirty="0" smtClean="0"/>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Proxy Server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Proxy Server</a:t>
            </a:r>
            <a:endParaRPr lang="en-US" sz="4500" dirty="0"/>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214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ec2-50-18-19-208.us-west-1.compute.amazonaws.com    Starting Chef Client, version 12.3.0</a:t>
            </a:r>
          </a:p>
          <a:p>
            <a:r>
              <a:rPr lang="en-US" dirty="0"/>
              <a:t>ec2-204-236-155-223.us-west-1.compute.amazonaws.com Starting Chef Client, version 12.3.0</a:t>
            </a:r>
          </a:p>
          <a:p>
            <a:r>
              <a:rPr lang="en-US" dirty="0"/>
              <a:t>ec2-50-18-19-208.us-west-1.compute.amazonaws.com    resolving cookbooks for run list: ["myhaproxy"]</a:t>
            </a:r>
          </a:p>
          <a:p>
            <a:r>
              <a:rPr lang="en-US" dirty="0"/>
              <a:t>ec2-204-236-155-223.us-west-1.compute.amazonaws.com resolving cookbooks for run list: ["apache"]</a:t>
            </a:r>
          </a:p>
          <a:p>
            <a:r>
              <a:rPr lang="en-US" dirty="0"/>
              <a:t>ec2-50-18-19-208.us-west-1.compute.amazonaws.com    Synchronizing Cookbooks:</a:t>
            </a:r>
          </a:p>
          <a:p>
            <a:r>
              <a:rPr lang="en-US" dirty="0"/>
              <a:t>ec2-204-236-155-223.us-west-1.compute.amazonaws.com Synchronizing Cookbooks:</a:t>
            </a:r>
          </a:p>
          <a:p>
            <a:r>
              <a:rPr lang="en-US" dirty="0"/>
              <a:t>ec2-204-236-155-223.us-west-1.compute.amazonaws.com   - apache</a:t>
            </a:r>
          </a:p>
          <a:p>
            <a:r>
              <a:rPr lang="en-US" dirty="0"/>
              <a:t>ec2-204-236-155-223.us-west-1.compute.amazonaws.com Compiling Cookbooks...</a:t>
            </a:r>
          </a:p>
          <a:p>
            <a:r>
              <a:rPr lang="en-US" dirty="0"/>
              <a:t>ec2-204-236-155-223.us-west-1.compute.amazonaws.com Converging 4 resources</a:t>
            </a:r>
          </a:p>
          <a:p>
            <a:r>
              <a:rPr lang="en-US" dirty="0"/>
              <a:t>ec2-204-236-155-223.us-west-1.compute.amazonaws.com Recipe: apache::server</a:t>
            </a:r>
          </a:p>
          <a:p>
            <a:r>
              <a:rPr lang="en-US" dirty="0"/>
              <a:t>ec2-50-18-19-208.us-west-1.compute.amazonaws.com      - </a:t>
            </a:r>
            <a:r>
              <a:rPr lang="en-US" dirty="0" smtClean="0"/>
              <a:t>build-essential</a:t>
            </a:r>
            <a:endParaRPr lang="en-US" dirty="0"/>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endParaRPr lang="en-US" dirty="0"/>
          </a:p>
        </p:txBody>
      </p:sp>
      <p:sp>
        <p:nvSpPr>
          <p:cNvPr id="4" name="Text Placeholder 3"/>
          <p:cNvSpPr>
            <a:spLocks noGrp="1"/>
          </p:cNvSpPr>
          <p:nvPr>
            <p:ph type="body" sz="quarter" idx="11"/>
          </p:nvPr>
        </p:nvSpPr>
        <p:spPr/>
        <p:txBody>
          <a:bodyPr/>
          <a:lstStyle/>
          <a:p>
            <a:r>
              <a:rPr lang="en-US" dirty="0" smtClean="0"/>
              <a:t>$ knife ssh</a:t>
            </a:r>
            <a:r>
              <a:rPr lang="en-US" dirty="0"/>
              <a:t> </a:t>
            </a:r>
            <a:r>
              <a:rPr lang="en-US" dirty="0" smtClean="0"/>
              <a:t>"*:*" -x USERNAME -P PASSWORD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01315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2080971"/>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2080971"/>
            <a:ext cx="7906729" cy="4889133"/>
          </a:xfrm>
          <a:prstGeom prst="rect">
            <a:avLst/>
          </a:prstGeom>
        </p:spPr>
      </p:pic>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41</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spTree>
    <p:extLst>
      <p:ext uri="{BB962C8B-B14F-4D97-AF65-F5344CB8AC3E}">
        <p14:creationId xmlns:p14="http://schemas.microsoft.com/office/powerpoint/2010/main" val="1627521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ü"/>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76814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589130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wrote 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a:hlinkClick r:id="rId3"/>
              </a:rPr>
              <a:t>https://supermarket.chef.io</a:t>
            </a:r>
            <a:r>
              <a:rPr lang="en-US" dirty="0" smtClean="0">
                <a:hlinkClick r:id="rId3"/>
              </a:rPr>
              <a:t>/</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78546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a:t>
            </a:r>
            <a:r>
              <a:rPr lang="en-US" dirty="0" smtClean="0"/>
              <a:t>Supermarket. </a:t>
            </a:r>
            <a:endParaRPr lang="en-US" dirty="0" smtClean="0"/>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a:t>
            </a:r>
            <a:r>
              <a:rPr lang="en-US" dirty="0" smtClean="0"/>
              <a:t>reasons.</a:t>
            </a:r>
            <a:endParaRPr lang="en-US" dirty="0" smtClean="0"/>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a:t>
            </a:r>
            <a:r>
              <a:rPr lang="en-US" dirty="0" smtClean="0"/>
              <a:t>cookbooks.</a:t>
            </a:r>
            <a:endParaRPr lang="en-US" dirty="0" smtClean="0"/>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880476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64330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4262340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4174691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2006/metadata/propertie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15986</TotalTime>
  <Words>4687</Words>
  <Application>Microsoft Office PowerPoint</Application>
  <PresentationFormat>Custom</PresentationFormat>
  <Paragraphs>582</Paragraphs>
  <Slides>44</Slides>
  <Notes>43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44</vt:i4>
      </vt:variant>
    </vt:vector>
  </HeadingPairs>
  <TitlesOfParts>
    <vt:vector size="50" baseType="lpstr">
      <vt:lpstr>Arial</vt:lpstr>
      <vt:lpstr>Courier New</vt:lpstr>
      <vt:lpstr>Gill Sans MT</vt:lpstr>
      <vt:lpstr>Inconsolata</vt:lpstr>
      <vt:lpstr>Wingdings</vt:lpstr>
      <vt:lpstr>ChefDk3.2Template</vt:lpstr>
      <vt:lpstr>Community Cookbooks</vt:lpstr>
      <vt:lpstr>Objectives</vt:lpstr>
      <vt:lpstr>Proxy Server</vt:lpstr>
      <vt:lpstr>Proxy Server</vt:lpstr>
      <vt:lpstr>Community Cookbooks</vt:lpstr>
      <vt:lpstr>Community Cookbooks</vt:lpstr>
      <vt:lpstr>Proxy Server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Proxy Server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Proxy Server</vt:lpstr>
      <vt:lpstr>Lab: Upload the Cookbook</vt:lpstr>
      <vt:lpstr>Lab: Upload the Cookbook</vt:lpstr>
      <vt:lpstr>Lab: Upload the Cookbook</vt:lpstr>
      <vt:lpstr>Lab: Upload the Cookbook</vt:lpstr>
      <vt:lpstr>Lab: Verify the Cookbook Upload</vt:lpstr>
      <vt:lpstr>Proxy Server</vt:lpstr>
      <vt:lpstr>Lab: Bootstrap a Proxy Server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Proxy Server</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2024</cp:revision>
  <cp:lastPrinted>2015-02-07T23:49:10Z</cp:lastPrinted>
  <dcterms:created xsi:type="dcterms:W3CDTF">2012-09-13T17:36:07Z</dcterms:created>
  <dcterms:modified xsi:type="dcterms:W3CDTF">2015-09-11T21:51:56Z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